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11" r:id="rId2"/>
    <p:sldMasterId id="2147484366" r:id="rId3"/>
  </p:sldMasterIdLst>
  <p:notesMasterIdLst>
    <p:notesMasterId r:id="rId21"/>
  </p:notesMasterIdLst>
  <p:handoutMasterIdLst>
    <p:handoutMasterId r:id="rId22"/>
  </p:handoutMasterIdLst>
  <p:sldIdLst>
    <p:sldId id="680" r:id="rId4"/>
    <p:sldId id="681" r:id="rId5"/>
    <p:sldId id="699" r:id="rId6"/>
    <p:sldId id="685" r:id="rId7"/>
    <p:sldId id="686" r:id="rId8"/>
    <p:sldId id="687" r:id="rId9"/>
    <p:sldId id="700" r:id="rId10"/>
    <p:sldId id="688" r:id="rId11"/>
    <p:sldId id="690" r:id="rId12"/>
    <p:sldId id="706" r:id="rId13"/>
    <p:sldId id="692" r:id="rId14"/>
    <p:sldId id="704" r:id="rId15"/>
    <p:sldId id="702" r:id="rId16"/>
    <p:sldId id="701" r:id="rId17"/>
    <p:sldId id="705" r:id="rId18"/>
    <p:sldId id="695" r:id="rId19"/>
    <p:sldId id="696" r:id="rId20"/>
  </p:sldIdLst>
  <p:sldSz cx="9144000" cy="6858000" type="screen4x3"/>
  <p:notesSz cx="7099300" cy="102346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FF99"/>
    <a:srgbClr val="CCFFFF"/>
    <a:srgbClr val="8597E3"/>
    <a:srgbClr val="CCECFF"/>
    <a:srgbClr val="000099"/>
    <a:srgbClr val="FF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85821" autoAdjust="0"/>
  </p:normalViewPr>
  <p:slideViewPr>
    <p:cSldViewPr>
      <p:cViewPr varScale="1">
        <p:scale>
          <a:sx n="96" d="100"/>
          <a:sy n="96" d="100"/>
        </p:scale>
        <p:origin x="1314" y="90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38"/>
    </p:cViewPr>
  </p:sorterViewPr>
  <p:notesViewPr>
    <p:cSldViewPr>
      <p:cViewPr varScale="1">
        <p:scale>
          <a:sx n="51" d="100"/>
          <a:sy n="51" d="100"/>
        </p:scale>
        <p:origin x="-1920" y="-102"/>
      </p:cViewPr>
      <p:guideLst>
        <p:guide orient="horz" pos="3224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B3F5C8CF-D430-4442-84C8-974690C27D6F}" type="datetimeFigureOut">
              <a:rPr lang="zh-CN" altLang="en-US"/>
              <a:pPr>
                <a:defRPr/>
              </a:pPr>
              <a:t>2024/9/1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DEF92AA-A823-4D05-9ABB-2845CECE8D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4119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62059AD4-624C-4BBF-9CF9-CC2045C444F5}" type="datetimeFigureOut">
              <a:rPr lang="zh-CN" altLang="en-US"/>
              <a:pPr>
                <a:defRPr/>
              </a:pPr>
              <a:t>2024/9/1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1A9840D-BDB6-417D-8CE9-F388E249A0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3375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r"/>
            <a:fld id="{77ACF316-8935-4B42-B22D-F63148BD41EB}" type="slidenum">
              <a:rPr lang="zh-CN" altLang="en-US" sz="1300">
                <a:solidFill>
                  <a:schemeClr val="tx1"/>
                </a:solidFill>
              </a:rPr>
              <a:pPr algn="r"/>
              <a:t>1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890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A9840D-BDB6-417D-8CE9-F388E249A000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277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A9840D-BDB6-417D-8CE9-F388E249A000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916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A9840D-BDB6-417D-8CE9-F388E249A000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519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602942183"/>
      </p:ext>
    </p:extLst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945255936"/>
      </p:ext>
    </p:extLst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357025184"/>
      </p:ext>
    </p:extLst>
  </p:cSld>
  <p:clrMapOvr>
    <a:masterClrMapping/>
  </p:clrMapOvr>
  <p:transition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45550715"/>
      </p:ext>
    </p:extLst>
  </p:cSld>
  <p:clrMapOvr>
    <a:masterClrMapping/>
  </p:clrMapOvr>
  <p:transition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BBC5B-2D8D-4CBD-81EC-F11C85CBE8A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85352167"/>
      </p:ext>
    </p:extLst>
  </p:cSld>
  <p:clrMapOvr>
    <a:masterClrMapping/>
  </p:clrMapOvr>
  <p:transition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48F73-74C9-4789-9D08-72F14BB0DC7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97562420"/>
      </p:ext>
    </p:extLst>
  </p:cSld>
  <p:clrMapOvr>
    <a:masterClrMapping/>
  </p:clrMapOvr>
  <p:transition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6F315-4C35-41FF-AF9C-4AC7C306D9A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3364926"/>
      </p:ext>
    </p:extLst>
  </p:cSld>
  <p:clrMapOvr>
    <a:masterClrMapping/>
  </p:clrMapOvr>
  <p:transition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D6D05-3CAB-47F1-B7BF-CE5219B1DFE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8751141"/>
      </p:ext>
    </p:extLst>
  </p:cSld>
  <p:clrMapOvr>
    <a:masterClrMapping/>
  </p:clrMapOvr>
  <p:transition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7B8C6-AC60-4BFE-8E54-EBEC489E29B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73896253"/>
      </p:ext>
    </p:extLst>
  </p:cSld>
  <p:clrMapOvr>
    <a:masterClrMapping/>
  </p:clrMapOvr>
  <p:transition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BFEAB-BF5A-4D6C-B846-EDDC37E6987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18782051"/>
      </p:ext>
    </p:extLst>
  </p:cSld>
  <p:clrMapOvr>
    <a:masterClrMapping/>
  </p:clrMapOvr>
  <p:transition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3D72A-9135-4A1F-8F6C-9B67C0ECEF0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5281568"/>
      </p:ext>
    </p:extLst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11914329"/>
      </p:ext>
    </p:extLst>
  </p:cSld>
  <p:clrMapOvr>
    <a:masterClrMapping/>
  </p:clrMapOvr>
  <p:transition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3C6BC-31AF-46C1-8F41-61230F59A31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97277867"/>
      </p:ext>
    </p:extLst>
  </p:cSld>
  <p:clrMapOvr>
    <a:masterClrMapping/>
  </p:clrMapOvr>
  <p:transition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495B7-933B-4793-B7D1-374226F29C2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4396685"/>
      </p:ext>
    </p:extLst>
  </p:cSld>
  <p:clrMapOvr>
    <a:masterClrMapping/>
  </p:clrMapOvr>
  <p:transition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2817A-C263-4FD8-8FB8-7FDB128EADE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7259287"/>
      </p:ext>
    </p:extLst>
  </p:cSld>
  <p:clrMapOvr>
    <a:masterClrMapping/>
  </p:clrMapOvr>
  <p:transition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CD67F-840F-4D42-81F1-E138C800F2C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4421713"/>
      </p:ext>
    </p:extLst>
  </p:cSld>
  <p:clrMapOvr>
    <a:masterClrMapping/>
  </p:clrMapOvr>
  <p:transition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E6186-46E4-4934-93C5-F4954C70666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1740308"/>
      </p:ext>
    </p:extLst>
  </p:cSld>
  <p:clrMapOvr>
    <a:masterClrMapping/>
  </p:clrMapOvr>
  <p:transition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C35AE-5116-40FF-8EC4-8B85C040E2F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4153391"/>
      </p:ext>
    </p:extLst>
  </p:cSld>
  <p:clrMapOvr>
    <a:masterClrMapping/>
  </p:clrMapOvr>
  <p:transition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DC9AE-387D-4417-92D4-E07C08BD0AC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4910860"/>
      </p:ext>
    </p:extLst>
  </p:cSld>
  <p:clrMapOvr>
    <a:masterClrMapping/>
  </p:clrMapOvr>
  <p:transition>
    <p:pull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6 w 1000"/>
              <a:gd name="T3" fmla="*/ 0 h 1000"/>
              <a:gd name="T4" fmla="*/ 2147483646 w 1000"/>
              <a:gd name="T5" fmla="*/ 1314299689 h 1000"/>
              <a:gd name="T6" fmla="*/ 0 w 1000"/>
              <a:gd name="T7" fmla="*/ 1314299689 h 1000"/>
              <a:gd name="T8" fmla="*/ 0 w 1000"/>
              <a:gd name="T9" fmla="*/ 0 h 1000"/>
              <a:gd name="T10" fmla="*/ 2147483646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6251E-54C3-4CEE-8EC9-27CF38FE8F30}" type="datetime1">
              <a:rPr lang="zh-CN" altLang="en-US"/>
              <a:pPr>
                <a:defRPr/>
              </a:pPr>
              <a:t>2024/9/1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0397519-1AC1-45C7-8256-AA5D45460C4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97513664"/>
      </p:ext>
    </p:extLst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59540871"/>
      </p:ext>
    </p:extLst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683559776"/>
      </p:ext>
    </p:extLst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265806359"/>
      </p:ext>
    </p:extLst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485833351"/>
      </p:ext>
    </p:extLst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502800"/>
      </p:ext>
    </p:extLst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34787566"/>
      </p:ext>
    </p:extLst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61574161"/>
      </p:ext>
    </p:extLst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93" r:id="rId1"/>
    <p:sldLayoutId id="2147484594" r:id="rId2"/>
    <p:sldLayoutId id="2147484595" r:id="rId3"/>
    <p:sldLayoutId id="2147484596" r:id="rId4"/>
    <p:sldLayoutId id="2147484597" r:id="rId5"/>
    <p:sldLayoutId id="2147484598" r:id="rId6"/>
    <p:sldLayoutId id="2147484599" r:id="rId7"/>
    <p:sldLayoutId id="2147484600" r:id="rId8"/>
    <p:sldLayoutId id="2147484601" r:id="rId9"/>
    <p:sldLayoutId id="2147484602" r:id="rId10"/>
    <p:sldLayoutId id="2147484603" r:id="rId11"/>
    <p:sldLayoutId id="2147484604" r:id="rId12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2147483646 w 1000"/>
              <a:gd name="T3" fmla="*/ 0 h 1000"/>
              <a:gd name="T4" fmla="*/ 2147483646 w 1000"/>
              <a:gd name="T5" fmla="*/ 1314263702 h 1000"/>
              <a:gd name="T6" fmla="*/ 0 w 1000"/>
              <a:gd name="T7" fmla="*/ 1314263702 h 1000"/>
              <a:gd name="T8" fmla="*/ 0 w 1000"/>
              <a:gd name="T9" fmla="*/ 0 h 1000"/>
              <a:gd name="T10" fmla="*/ 2147483646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A09869A5-8C42-4B1C-82E4-B01630AAFEF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5" r:id="rId1"/>
    <p:sldLayoutId id="2147484606" r:id="rId2"/>
    <p:sldLayoutId id="2147484607" r:id="rId3"/>
    <p:sldLayoutId id="2147484608" r:id="rId4"/>
    <p:sldLayoutId id="2147484609" r:id="rId5"/>
    <p:sldLayoutId id="2147484610" r:id="rId6"/>
    <p:sldLayoutId id="2147484611" r:id="rId7"/>
    <p:sldLayoutId id="2147484612" r:id="rId8"/>
    <p:sldLayoutId id="2147484613" r:id="rId9"/>
    <p:sldLayoutId id="2147484614" r:id="rId10"/>
    <p:sldLayoutId id="2147484615" r:id="rId11"/>
    <p:sldLayoutId id="2147484616" r:id="rId12"/>
    <p:sldLayoutId id="2147484617" r:id="rId13"/>
    <p:sldLayoutId id="2147484618" r:id="rId14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ED26F5E6-EFCE-4468-9A82-1E5B1B94350F}" type="datetime1">
              <a:rPr lang="zh-CN" altLang="en-US"/>
              <a:pPr>
                <a:defRPr/>
              </a:pPr>
              <a:t>2024/9/1</a:t>
            </a:fld>
            <a:endParaRPr lang="en-US" altLang="zh-CN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4EA25CB-3FEC-4CD9-BF6E-852F14DA8CB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9" r:id="rId1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Arial" charset="0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Arial" charset="0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Arial" charset="0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Arial" charset="0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Arial" charset="0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79388" y="684213"/>
            <a:ext cx="89646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SOFTWARE   ENGINEERING</a:t>
            </a:r>
            <a:endParaRPr lang="zh-CN" altLang="en-US" sz="4400" b="0">
              <a:solidFill>
                <a:srgbClr val="0000FF"/>
              </a:solidFill>
            </a:endParaRPr>
          </a:p>
        </p:txBody>
      </p:sp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2862263" y="1989138"/>
            <a:ext cx="3352800" cy="2362200"/>
          </a:xfrm>
          <a:prstGeom prst="rect">
            <a:avLst/>
          </a:prstGeom>
        </p:spPr>
        <p:txBody>
          <a:bodyPr wrap="none" fromWordArt="1">
            <a:prstTxWarp prst="textRingInside">
              <a:avLst>
                <a:gd name="adj" fmla="val 625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软件工程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106488" y="4733925"/>
            <a:ext cx="6985000" cy="16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chemeClr val="tx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Prof.  </a:t>
            </a:r>
            <a:r>
              <a:rPr lang="en-US" altLang="zh-CN" sz="2800" dirty="0" err="1">
                <a:solidFill>
                  <a:schemeClr val="tx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Guosun</a:t>
            </a:r>
            <a:r>
              <a:rPr lang="en-US" altLang="zh-CN" sz="2800" dirty="0">
                <a:solidFill>
                  <a:schemeClr val="tx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 Zeng</a:t>
            </a:r>
          </a:p>
          <a:p>
            <a:pPr eaLnBrk="1" hangingPunct="1"/>
            <a:r>
              <a:rPr lang="zh-CN" altLang="en-US" sz="2800" dirty="0">
                <a:solidFill>
                  <a:schemeClr val="tx2"/>
                </a:solidFill>
                <a:cs typeface="Times New Roman" panose="02020603050405020304" pitchFamily="18" charset="0"/>
              </a:rPr>
              <a:t>曾国荪  </a:t>
            </a:r>
            <a:r>
              <a:rPr lang="zh-CN" altLang="en-US" sz="3600" b="0" dirty="0">
                <a:solidFill>
                  <a:schemeClr val="tx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</a:p>
          <a:p>
            <a:pPr eaLnBrk="1" hangingPunct="1"/>
            <a:r>
              <a:rPr lang="en-US" altLang="zh-CN" sz="3600" b="0" dirty="0" smtClean="0">
                <a:solidFill>
                  <a:schemeClr val="tx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Sep. 2024 </a:t>
            </a:r>
            <a:r>
              <a:rPr lang="en-US" altLang="zh-CN" sz="3600" b="0" dirty="0">
                <a:solidFill>
                  <a:schemeClr val="tx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— </a:t>
            </a:r>
            <a:r>
              <a:rPr lang="en-US" altLang="zh-CN" sz="3600" b="0" dirty="0" smtClean="0">
                <a:solidFill>
                  <a:schemeClr val="tx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Jan. 2025</a:t>
            </a:r>
            <a:endParaRPr lang="zh-CN" altLang="en-US" sz="3600" b="0" dirty="0">
              <a:solidFill>
                <a:schemeClr val="tx1"/>
              </a:solidFill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p:transition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>
          <a:xfrm>
            <a:off x="6971710" y="6349900"/>
            <a:ext cx="1981200" cy="476250"/>
          </a:xfrm>
        </p:spPr>
        <p:txBody>
          <a:bodyPr/>
          <a:lstStyle/>
          <a:p>
            <a:pPr>
              <a:defRPr/>
            </a:pPr>
            <a:fld id="{6263D72A-9135-4A1F-8F6C-9B67C0ECEF02}" type="slidenum">
              <a:rPr lang="zh-CN" altLang="en-US" smtClean="0"/>
              <a:pPr>
                <a:defRPr/>
              </a:pPr>
              <a:t>10</a:t>
            </a:fld>
            <a:endParaRPr lang="en-US" altLang="zh-CN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565575" y="335849"/>
            <a:ext cx="607665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网课参考</a:t>
            </a:r>
            <a:endParaRPr lang="en-US" altLang="zh-CN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6810" y="1898830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爱课程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61093" y="1870665"/>
            <a:ext cx="41860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http://www.icourses.cn </a:t>
            </a:r>
            <a:endParaRPr lang="zh-CN" altLang="en-US" sz="2800" dirty="0">
              <a:latin typeface="Cambria" panose="020405030504060302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5148" y="3658960"/>
            <a:ext cx="83023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0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清华大学，刘强老师     </a:t>
            </a:r>
            <a:r>
              <a:rPr lang="en-US" altLang="zh-CN" sz="20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http://www.icourses.cn/sCourse/course_3016.html</a:t>
            </a:r>
            <a:endParaRPr lang="zh-CN" altLang="zh-CN" sz="2000" kern="100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8970" y="4424045"/>
            <a:ext cx="81869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北京大学，梅宏 教授  </a:t>
            </a:r>
            <a:r>
              <a:rPr lang="en-US" altLang="zh-CN" sz="20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http://www.icourses.cn/sCourse/course_6305.html</a:t>
            </a:r>
            <a:endParaRPr lang="zh-CN" altLang="en-US" sz="2000" kern="100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56565" y="2744909"/>
            <a:ext cx="47233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MOOC,   </a:t>
            </a:r>
            <a:r>
              <a:rPr lang="zh-CN" altLang="en-US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视频公开课，资源共享课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8397" y="1706350"/>
            <a:ext cx="20955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008563"/>
      </p:ext>
    </p:extLst>
  </p:cSld>
  <p:clrMapOvr>
    <a:masterClrMapping/>
  </p:clrMapOvr>
  <p:transition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79388" y="188913"/>
            <a:ext cx="8964612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Reference Books</a:t>
            </a:r>
          </a:p>
          <a:p>
            <a:pPr marL="0" indent="0" eaLnBrk="1" hangingPunct="1">
              <a:spcBef>
                <a:spcPct val="50000"/>
              </a:spcBef>
              <a:defRPr/>
            </a:pPr>
            <a:r>
              <a:rPr lang="en-US" altLang="zh-CN" sz="2800" b="0" dirty="0">
                <a:latin typeface="Arial" charset="0"/>
              </a:rPr>
              <a:t>  Software Engineering (10th Edition) , Ian Sommerville</a:t>
            </a:r>
            <a:r>
              <a:rPr lang="en-US" altLang="zh-CN" sz="2800" b="0" dirty="0">
                <a:solidFill>
                  <a:schemeClr val="tx1"/>
                </a:solidFill>
                <a:latin typeface="Arial" charset="0"/>
              </a:rPr>
              <a:t> </a:t>
            </a:r>
            <a:endParaRPr lang="en-US" altLang="zh-CN" sz="2800" b="0" dirty="0">
              <a:solidFill>
                <a:schemeClr val="tx1"/>
              </a:solidFill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3924300" y="1747838"/>
            <a:ext cx="5219700" cy="361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zh-CN" altLang="en-US" sz="2400" b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800" dirty="0">
                <a:latin typeface="Arial" panose="020B0604020202020204" pitchFamily="34" charset="0"/>
              </a:rPr>
              <a:t>《</a:t>
            </a:r>
            <a:r>
              <a:rPr lang="zh-CN" altLang="en-US" sz="2800" dirty="0">
                <a:latin typeface="Arial" panose="020B0604020202020204" pitchFamily="34" charset="0"/>
              </a:rPr>
              <a:t>软件工程（英文版</a:t>
            </a:r>
            <a:r>
              <a:rPr lang="en-US" altLang="zh-CN" sz="2800" dirty="0">
                <a:latin typeface="Arial" panose="020B0604020202020204" pitchFamily="34" charset="0"/>
              </a:rPr>
              <a:t>·</a:t>
            </a:r>
            <a:r>
              <a:rPr lang="zh-CN" altLang="en-US" sz="2800" dirty="0">
                <a:latin typeface="Arial" panose="020B0604020202020204" pitchFamily="34" charset="0"/>
              </a:rPr>
              <a:t>第</a:t>
            </a:r>
            <a:r>
              <a:rPr lang="en-US" altLang="zh-CN" sz="2800" dirty="0">
                <a:latin typeface="Arial" panose="020B0604020202020204" pitchFamily="34" charset="0"/>
              </a:rPr>
              <a:t>10</a:t>
            </a:r>
            <a:r>
              <a:rPr lang="zh-CN" altLang="en-US" sz="2800" dirty="0">
                <a:latin typeface="Arial" panose="020B0604020202020204" pitchFamily="34" charset="0"/>
              </a:rPr>
              <a:t>版）</a:t>
            </a:r>
            <a:r>
              <a:rPr lang="en-US" altLang="zh-CN" sz="2800" dirty="0">
                <a:latin typeface="Arial" panose="020B0604020202020204" pitchFamily="34" charset="0"/>
              </a:rPr>
              <a:t>》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800" dirty="0">
                <a:latin typeface="Arial" panose="020B0604020202020204" pitchFamily="34" charset="0"/>
              </a:rPr>
              <a:t>出版社：机械工业出版社</a:t>
            </a:r>
            <a:br>
              <a:rPr lang="zh-CN" altLang="en-US" sz="2800" dirty="0">
                <a:latin typeface="Arial" panose="020B0604020202020204" pitchFamily="34" charset="0"/>
              </a:rPr>
            </a:br>
            <a:r>
              <a:rPr lang="zh-CN" altLang="en-US" sz="2800" dirty="0">
                <a:latin typeface="Arial" panose="020B0604020202020204" pitchFamily="34" charset="0"/>
              </a:rPr>
              <a:t>出版日期：</a:t>
            </a:r>
            <a:r>
              <a:rPr lang="en-US" altLang="zh-CN" sz="2800" dirty="0">
                <a:latin typeface="Arial" panose="020B0604020202020204" pitchFamily="34" charset="0"/>
              </a:rPr>
              <a:t>2018</a:t>
            </a:r>
            <a:r>
              <a:rPr lang="zh-CN" altLang="en-US" sz="2800" dirty="0">
                <a:latin typeface="Arial" panose="020B0604020202020204" pitchFamily="34" charset="0"/>
              </a:rPr>
              <a:t>年</a:t>
            </a:r>
            <a:r>
              <a:rPr lang="en-US" altLang="zh-CN" sz="2800" dirty="0">
                <a:latin typeface="Arial" panose="020B0604020202020204" pitchFamily="34" charset="0"/>
              </a:rPr>
              <a:t>2</a:t>
            </a:r>
            <a:r>
              <a:rPr lang="zh-CN" altLang="en-US" sz="2800" dirty="0">
                <a:latin typeface="Arial" panose="020B0604020202020204" pitchFamily="34" charset="0"/>
              </a:rPr>
              <a:t>月</a:t>
            </a:r>
            <a:br>
              <a:rPr lang="zh-CN" altLang="en-US" sz="2800" dirty="0">
                <a:latin typeface="Arial" panose="020B0604020202020204" pitchFamily="34" charset="0"/>
              </a:rPr>
            </a:br>
            <a:r>
              <a:rPr lang="zh-CN" altLang="en-US" sz="2800" dirty="0">
                <a:latin typeface="Arial" panose="020B0604020202020204" pitchFamily="34" charset="0"/>
              </a:rPr>
              <a:t>作者：英）</a:t>
            </a:r>
            <a:r>
              <a:rPr lang="en-US" altLang="zh-CN" sz="2800" dirty="0">
                <a:latin typeface="Arial" panose="020B0604020202020204" pitchFamily="34" charset="0"/>
              </a:rPr>
              <a:t>Ian </a:t>
            </a:r>
            <a:r>
              <a:rPr lang="en-US" altLang="zh-CN" sz="2800" dirty="0" err="1">
                <a:latin typeface="Arial" panose="020B0604020202020204" pitchFamily="34" charset="0"/>
              </a:rPr>
              <a:t>Sommerville</a:t>
            </a:r>
            <a:r>
              <a:rPr lang="zh-CN" altLang="en-US" sz="2800" dirty="0">
                <a:latin typeface="Arial" panose="020B0604020202020204" pitchFamily="34" charset="0"/>
              </a:rPr>
              <a:t>著</a:t>
            </a:r>
            <a:br>
              <a:rPr lang="zh-CN" altLang="en-US" sz="2800" dirty="0">
                <a:latin typeface="Arial" panose="020B0604020202020204" pitchFamily="34" charset="0"/>
              </a:rPr>
            </a:b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17413" name="灯片编号占位符 1"/>
          <p:cNvSpPr>
            <a:spLocks noGrp="1"/>
          </p:cNvSpPr>
          <p:nvPr>
            <p:ph type="sldNum" sz="quarter" idx="10"/>
          </p:nvPr>
        </p:nvSpPr>
        <p:spPr>
          <a:xfrm>
            <a:off x="8532813" y="6443663"/>
            <a:ext cx="450850" cy="296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BBA1C36-3615-4D92-97B2-D12FA1506AE0}" type="slidenum">
              <a:rPr lang="zh-CN" altLang="en-US" sz="1200"/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zh-CN" sz="120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435AD7C-6D0B-48A0-ACFB-8720BE361B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1853825"/>
            <a:ext cx="3870430" cy="3870430"/>
          </a:xfrm>
          <a:prstGeom prst="rect">
            <a:avLst/>
          </a:prstGeom>
        </p:spPr>
      </p:pic>
    </p:spTree>
  </p:cSld>
  <p:clrMapOvr>
    <a:masterClrMapping/>
  </p:clrMapOvr>
  <p:transition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矩形 3"/>
          <p:cNvSpPr>
            <a:spLocks noChangeArrowheads="1"/>
          </p:cNvSpPr>
          <p:nvPr/>
        </p:nvSpPr>
        <p:spPr bwMode="auto">
          <a:xfrm>
            <a:off x="476250" y="593725"/>
            <a:ext cx="63166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2800" dirty="0">
                <a:solidFill>
                  <a:srgbClr val="FF0000"/>
                </a:solidFill>
              </a:rPr>
              <a:t>《</a:t>
            </a:r>
            <a:r>
              <a:rPr lang="zh-CN" altLang="en-US" sz="2800" dirty="0">
                <a:solidFill>
                  <a:srgbClr val="FF0000"/>
                </a:solidFill>
              </a:rPr>
              <a:t>软件工程：面向对象和传统的方法</a:t>
            </a:r>
            <a:r>
              <a:rPr lang="en-US" altLang="zh-CN" sz="2800" dirty="0">
                <a:solidFill>
                  <a:srgbClr val="FF0000"/>
                </a:solidFill>
              </a:rPr>
              <a:t>》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graphicFrame>
        <p:nvGraphicFramePr>
          <p:cNvPr id="5" name="Group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651215"/>
              </p:ext>
            </p:extLst>
          </p:nvPr>
        </p:nvGraphicFramePr>
        <p:xfrm>
          <a:off x="3986213" y="2428875"/>
          <a:ext cx="4887912" cy="3017838"/>
        </p:xfrm>
        <a:graphic>
          <a:graphicData uri="http://schemas.openxmlformats.org/drawingml/2006/table">
            <a:tbl>
              <a:tblPr/>
              <a:tblGrid>
                <a:gridCol w="4887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17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书名：</a:t>
                      </a:r>
                      <a:r>
                        <a:rPr lang="zh-CN" altLang="en-US" sz="2400" dirty="0">
                          <a:latin typeface="Verdana" pitchFamily="34" charset="0"/>
                        </a:rPr>
                        <a:t>软件工程：面向对象和传统的方法</a:t>
                      </a:r>
                      <a:endParaRPr kumimoji="0" lang="en-US" altLang="zh-CN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出版社　：机械工业出版社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作   者　：</a:t>
                      </a:r>
                      <a:r>
                        <a:rPr kumimoji="0" lang="zh-CN" altLang="en-US" sz="2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  <a:cs typeface="+mn-cs"/>
                        </a:rPr>
                        <a:t>（美）沙赫</a:t>
                      </a:r>
                      <a:endParaRPr kumimoji="0" lang="en-US" altLang="zh-CN" sz="2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出版日期：</a:t>
                      </a:r>
                      <a:r>
                        <a:rPr kumimoji="0" lang="en-US" altLang="zh-CN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2019</a:t>
                      </a: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年</a:t>
                      </a:r>
                      <a:r>
                        <a:rPr kumimoji="0" lang="en-US" altLang="zh-CN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12</a:t>
                      </a: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月</a:t>
                      </a:r>
                    </a:p>
                  </a:txBody>
                  <a:tcPr marL="91456" marR="91456" marT="45725" marB="45725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438" name="灯片编号占位符 1"/>
          <p:cNvSpPr txBox="1">
            <a:spLocks/>
          </p:cNvSpPr>
          <p:nvPr/>
        </p:nvSpPr>
        <p:spPr bwMode="auto">
          <a:xfrm>
            <a:off x="8532813" y="6443663"/>
            <a:ext cx="450850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8E730DE3-7AC8-4DDD-8394-0D7EA40DE16B}" type="slidenum">
              <a:rPr lang="zh-CN" altLang="en-US" sz="1200" b="0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zh-CN" sz="1200" b="0" dirty="0"/>
          </a:p>
        </p:txBody>
      </p:sp>
      <p:sp>
        <p:nvSpPr>
          <p:cNvPr id="7" name="矩形 6"/>
          <p:cNvSpPr/>
          <p:nvPr/>
        </p:nvSpPr>
        <p:spPr>
          <a:xfrm>
            <a:off x="2636838" y="5757863"/>
            <a:ext cx="6411912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zh-CN" altLang="en-US" sz="2400" dirty="0">
                <a:solidFill>
                  <a:srgbClr val="0000FF"/>
                </a:solidFill>
                <a:latin typeface="Verdana" pitchFamily="34" charset="0"/>
                <a:ea typeface="+mn-ea"/>
              </a:rPr>
              <a:t>被加州伯克利分校等</a:t>
            </a:r>
            <a:r>
              <a:rPr lang="en-US" altLang="zh-CN" sz="2400" dirty="0">
                <a:solidFill>
                  <a:srgbClr val="0000FF"/>
                </a:solidFill>
                <a:latin typeface="Verdana" pitchFamily="34" charset="0"/>
                <a:ea typeface="+mn-ea"/>
              </a:rPr>
              <a:t>180</a:t>
            </a:r>
            <a:r>
              <a:rPr lang="zh-CN" altLang="en-US" sz="2400" dirty="0">
                <a:solidFill>
                  <a:srgbClr val="0000FF"/>
                </a:solidFill>
                <a:latin typeface="Verdana" pitchFamily="34" charset="0"/>
                <a:ea typeface="+mn-ea"/>
              </a:rPr>
              <a:t>所美国高校选作教材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82354F9-D7BC-431E-8047-17A38B9B89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65" y="1782071"/>
            <a:ext cx="2836188" cy="3820217"/>
          </a:xfrm>
          <a:prstGeom prst="rect">
            <a:avLst/>
          </a:prstGeom>
        </p:spPr>
      </p:pic>
    </p:spTree>
  </p:cSld>
  <p:clrMapOvr>
    <a:masterClrMapping/>
  </p:clrMapOvr>
  <p:transition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灯片编号占位符 1"/>
          <p:cNvSpPr>
            <a:spLocks noGrp="1"/>
          </p:cNvSpPr>
          <p:nvPr>
            <p:ph type="sldNum" sz="quarter" idx="10"/>
          </p:nvPr>
        </p:nvSpPr>
        <p:spPr>
          <a:xfrm>
            <a:off x="8532813" y="6443663"/>
            <a:ext cx="450850" cy="296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CB57D70-7EE7-4BF1-9789-4D7199949B7A}" type="slidenum">
              <a:rPr lang="zh-CN" altLang="en-US" sz="1200"/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zh-CN" sz="1200"/>
          </a:p>
        </p:txBody>
      </p:sp>
      <p:graphicFrame>
        <p:nvGraphicFramePr>
          <p:cNvPr id="3" name="Group 20"/>
          <p:cNvGraphicFramePr>
            <a:graphicFrameLocks noGrp="1"/>
          </p:cNvGraphicFramePr>
          <p:nvPr/>
        </p:nvGraphicFramePr>
        <p:xfrm>
          <a:off x="0" y="615950"/>
          <a:ext cx="8748713" cy="517918"/>
        </p:xfrm>
        <a:graphic>
          <a:graphicData uri="http://schemas.openxmlformats.org/drawingml/2006/table">
            <a:tbl>
              <a:tblPr/>
              <a:tblGrid>
                <a:gridCol w="8748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《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软件工程</a:t>
                      </a:r>
                      <a:r>
                        <a:rPr kumimoji="0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—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实践者的研究方法（原书第</a:t>
                      </a:r>
                      <a:r>
                        <a:rPr kumimoji="0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8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版）</a:t>
                      </a:r>
                      <a:r>
                        <a:rPr kumimoji="0" lang="zh-CN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 </a:t>
                      </a:r>
                      <a:r>
                        <a:rPr kumimoji="0" lang="en-US" altLang="zh-C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》</a:t>
                      </a:r>
                    </a:p>
                  </a:txBody>
                  <a:tcPr marT="45599" marB="4559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9461" name="Picture 9" descr="indexnew_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975" y="3733800"/>
            <a:ext cx="28575" cy="2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Group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99698"/>
              </p:ext>
            </p:extLst>
          </p:nvPr>
        </p:nvGraphicFramePr>
        <p:xfrm>
          <a:off x="4076700" y="1751013"/>
          <a:ext cx="4887913" cy="4648200"/>
        </p:xfrm>
        <a:graphic>
          <a:graphicData uri="http://schemas.openxmlformats.org/drawingml/2006/table">
            <a:tbl>
              <a:tblPr/>
              <a:tblGrid>
                <a:gridCol w="4887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20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书名：</a:t>
                      </a:r>
                      <a:r>
                        <a:rPr kumimoji="0" lang="en-US" altLang="zh-CN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Software </a:t>
                      </a:r>
                      <a:r>
                        <a:rPr kumimoji="0" lang="en-US" altLang="zh-CN" sz="2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Engineering:A</a:t>
                      </a:r>
                      <a:r>
                        <a:rPr kumimoji="0" lang="en-US" altLang="zh-CN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Practitioner’s Approach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出版社　：机械工业出版社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作   者　：（美）</a:t>
                      </a:r>
                      <a:r>
                        <a:rPr kumimoji="0" lang="en-US" altLang="zh-CN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Roger </a:t>
                      </a:r>
                      <a:r>
                        <a:rPr kumimoji="0" lang="en-US" altLang="zh-CN" sz="2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S.Pressman</a:t>
                      </a:r>
                      <a:endParaRPr kumimoji="0" lang="en-US" altLang="zh-CN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译者　　：梅宏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出版日期：</a:t>
                      </a:r>
                      <a:r>
                        <a:rPr kumimoji="0" lang="en-US" altLang="zh-CN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2017</a:t>
                      </a: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年</a:t>
                      </a:r>
                      <a:r>
                        <a:rPr kumimoji="0" lang="en-US" altLang="zh-CN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12</a:t>
                      </a: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月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marL="91456" marR="91456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9464" name="Picture 10" descr=" 软件工程：实践者的研究方法（原书第8版 本科教学版）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8" y="2033588"/>
            <a:ext cx="4005262" cy="387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2" descr="51CRXIECKoL._SL160_PIsitb-sticker-arrow-dp,TopRight,12,-18_SH30_OU28_AA115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8288"/>
            <a:ext cx="3805238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矩形 4"/>
          <p:cNvSpPr>
            <a:spLocks noChangeArrowheads="1"/>
          </p:cNvSpPr>
          <p:nvPr/>
        </p:nvSpPr>
        <p:spPr bwMode="auto">
          <a:xfrm>
            <a:off x="657225" y="414338"/>
            <a:ext cx="81899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0" dirty="0"/>
              <a:t>高等院校计算机专业及专业基础课系列教材</a:t>
            </a:r>
            <a:r>
              <a:rPr lang="en-US" altLang="zh-CN" sz="2400" b="0" dirty="0"/>
              <a:t>•</a:t>
            </a:r>
            <a:r>
              <a:rPr lang="zh-CN" altLang="en-US" sz="2400" b="0" dirty="0"/>
              <a:t>普通高等教育</a:t>
            </a:r>
            <a:r>
              <a:rPr lang="en-US" altLang="zh-CN" sz="2400" b="0" dirty="0"/>
              <a:t>"</a:t>
            </a:r>
            <a:r>
              <a:rPr lang="zh-CN" altLang="en-US" sz="2400" b="0" dirty="0"/>
              <a:t>十一五</a:t>
            </a:r>
            <a:r>
              <a:rPr lang="en-US" altLang="zh-CN" sz="2400" b="0" dirty="0"/>
              <a:t>"</a:t>
            </a:r>
            <a:r>
              <a:rPr lang="zh-CN" altLang="en-US" sz="2400" b="0" dirty="0"/>
              <a:t>国家级规划教材</a:t>
            </a:r>
            <a:r>
              <a:rPr lang="en-US" altLang="zh-CN" sz="2400" b="0" dirty="0"/>
              <a:t>•</a:t>
            </a:r>
            <a:r>
              <a:rPr lang="zh-CN" altLang="en-US" sz="2400" b="0" dirty="0"/>
              <a:t>软件工程</a:t>
            </a:r>
            <a:r>
              <a:rPr lang="en-US" altLang="zh-CN" sz="2400" b="0" dirty="0"/>
              <a:t>(</a:t>
            </a:r>
            <a:r>
              <a:rPr lang="zh-CN" altLang="en-US" sz="2400" b="0" dirty="0"/>
              <a:t>第</a:t>
            </a:r>
            <a:r>
              <a:rPr lang="en-US" altLang="zh-CN" sz="2400" b="0" dirty="0"/>
              <a:t>3</a:t>
            </a:r>
            <a:r>
              <a:rPr lang="zh-CN" altLang="en-US" sz="2400" b="0" dirty="0"/>
              <a:t>版</a:t>
            </a:r>
            <a:r>
              <a:rPr lang="en-US" altLang="zh-CN" sz="2400" b="0" dirty="0"/>
              <a:t>)</a:t>
            </a:r>
            <a:endParaRPr lang="zh-CN" altLang="en-US" sz="2400" b="0" dirty="0"/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3716338" y="2205038"/>
            <a:ext cx="5037137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400" dirty="0">
                <a:solidFill>
                  <a:schemeClr val="tx1"/>
                </a:solidFill>
              </a:rPr>
              <a:t>作者：王立福、孙艳春、 刘学洋</a:t>
            </a:r>
            <a:br>
              <a:rPr lang="zh-CN" altLang="en-US" sz="2400" dirty="0">
                <a:solidFill>
                  <a:schemeClr val="tx1"/>
                </a:solidFill>
              </a:rPr>
            </a:br>
            <a:endParaRPr lang="zh-CN" altLang="en-US" sz="2400" dirty="0">
              <a:solidFill>
                <a:schemeClr val="tx1"/>
              </a:solidFill>
            </a:endParaRPr>
          </a:p>
          <a:p>
            <a:pPr algn="l" eaLnBrk="1" hangingPunct="1"/>
            <a:r>
              <a:rPr lang="zh-CN" altLang="en-US" sz="2400" dirty="0">
                <a:solidFill>
                  <a:schemeClr val="tx1"/>
                </a:solidFill>
              </a:rPr>
              <a:t>出版社：北京大学出版社</a:t>
            </a:r>
            <a:br>
              <a:rPr lang="zh-CN" altLang="en-US" sz="2400" dirty="0">
                <a:solidFill>
                  <a:schemeClr val="tx1"/>
                </a:solidFill>
              </a:rPr>
            </a:br>
            <a:r>
              <a:rPr lang="zh-CN" altLang="en-US" sz="2400" dirty="0">
                <a:solidFill>
                  <a:schemeClr val="tx1"/>
                </a:solidFill>
              </a:rPr>
              <a:t/>
            </a:r>
            <a:br>
              <a:rPr lang="zh-CN" altLang="en-US" sz="2400" dirty="0">
                <a:solidFill>
                  <a:schemeClr val="tx1"/>
                </a:solidFill>
              </a:rPr>
            </a:br>
            <a:r>
              <a:rPr lang="zh-CN" altLang="en-US" sz="2400" dirty="0">
                <a:solidFill>
                  <a:schemeClr val="tx1"/>
                </a:solidFill>
              </a:rPr>
              <a:t>出版日期：</a:t>
            </a:r>
            <a:r>
              <a:rPr lang="en-US" altLang="zh-CN" sz="2400" dirty="0">
                <a:solidFill>
                  <a:schemeClr val="tx1"/>
                </a:solidFill>
              </a:rPr>
              <a:t>2009</a:t>
            </a:r>
            <a:r>
              <a:rPr lang="zh-CN" altLang="en-US" sz="2400" dirty="0">
                <a:solidFill>
                  <a:schemeClr val="tx1"/>
                </a:solidFill>
              </a:rPr>
              <a:t>年</a:t>
            </a:r>
            <a:r>
              <a:rPr lang="en-US" altLang="zh-CN" sz="2400" dirty="0">
                <a:solidFill>
                  <a:schemeClr val="tx1"/>
                </a:solidFill>
              </a:rPr>
              <a:t>10</a:t>
            </a:r>
            <a:r>
              <a:rPr lang="zh-CN" altLang="en-US" sz="2400" dirty="0">
                <a:solidFill>
                  <a:schemeClr val="tx1"/>
                </a:solidFill>
              </a:rPr>
              <a:t>月</a:t>
            </a:r>
          </a:p>
          <a:p>
            <a:pPr algn="l" eaLnBrk="1" hangingPunct="1"/>
            <a:r>
              <a:rPr lang="zh-CN" altLang="en-US" sz="2400" dirty="0">
                <a:solidFill>
                  <a:schemeClr val="tx1"/>
                </a:solidFill>
              </a:rPr>
              <a:t/>
            </a:r>
            <a:br>
              <a:rPr lang="zh-CN" altLang="en-US" sz="2400" dirty="0">
                <a:solidFill>
                  <a:schemeClr val="tx1"/>
                </a:solidFill>
              </a:rPr>
            </a:br>
            <a:r>
              <a:rPr lang="en-US" altLang="zh-CN" sz="2400" dirty="0">
                <a:solidFill>
                  <a:schemeClr val="tx1"/>
                </a:solidFill>
              </a:rPr>
              <a:t>ISBN</a:t>
            </a:r>
            <a:r>
              <a:rPr lang="zh-CN" altLang="en-US" sz="2400" dirty="0">
                <a:solidFill>
                  <a:schemeClr val="tx1"/>
                </a:solidFill>
              </a:rPr>
              <a:t>书号： </a:t>
            </a:r>
            <a:r>
              <a:rPr lang="en-US" altLang="zh-CN" sz="2400" dirty="0">
                <a:solidFill>
                  <a:schemeClr val="tx1"/>
                </a:solidFill>
              </a:rPr>
              <a:t>9787301159132 </a:t>
            </a:r>
          </a:p>
        </p:txBody>
      </p:sp>
      <p:sp>
        <p:nvSpPr>
          <p:cNvPr id="20485" name="矩形 6"/>
          <p:cNvSpPr>
            <a:spLocks noChangeArrowheads="1"/>
          </p:cNvSpPr>
          <p:nvPr/>
        </p:nvSpPr>
        <p:spPr bwMode="auto">
          <a:xfrm>
            <a:off x="1062038" y="5454650"/>
            <a:ext cx="76501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00FF"/>
                </a:solidFill>
              </a:rPr>
              <a:t>北京大学，王立福  主讲的“软件工程”   国家精品课程</a:t>
            </a:r>
            <a:r>
              <a:rPr lang="en-US" altLang="zh-CN" sz="2400">
                <a:solidFill>
                  <a:srgbClr val="0000FF"/>
                </a:solidFill>
              </a:rPr>
              <a:t> </a:t>
            </a:r>
            <a:endParaRPr lang="zh-CN" altLang="en-US" sz="2400">
              <a:solidFill>
                <a:srgbClr val="0000FF"/>
              </a:solidFill>
            </a:endParaRPr>
          </a:p>
        </p:txBody>
      </p:sp>
      <p:sp>
        <p:nvSpPr>
          <p:cNvPr id="20486" name="灯片编号占位符 1"/>
          <p:cNvSpPr txBox="1">
            <a:spLocks/>
          </p:cNvSpPr>
          <p:nvPr/>
        </p:nvSpPr>
        <p:spPr bwMode="auto">
          <a:xfrm>
            <a:off x="8532813" y="6443663"/>
            <a:ext cx="450850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C9CB56F-87FA-4174-9562-33C0DAE10FD0}" type="slidenum">
              <a:rPr lang="zh-CN" altLang="en-US" sz="1200" b="0">
                <a:solidFill>
                  <a:schemeClr val="tx1"/>
                </a:solidFill>
                <a:latin typeface="Verdana" panose="020B0604030504040204" pitchFamily="34" charset="0"/>
              </a:rPr>
              <a:pPr eaLnBrk="1" hangingPunct="1"/>
              <a:t>14</a:t>
            </a:fld>
            <a:endParaRPr lang="en-US" altLang="zh-CN" sz="1200" b="0" dirty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 软件工程（第3版）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1808163"/>
            <a:ext cx="3286125" cy="346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矩形 2"/>
          <p:cNvSpPr>
            <a:spLocks noChangeArrowheads="1"/>
          </p:cNvSpPr>
          <p:nvPr/>
        </p:nvSpPr>
        <p:spPr bwMode="auto">
          <a:xfrm>
            <a:off x="561975" y="728663"/>
            <a:ext cx="2349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latin typeface="Verdana" panose="020B0604030504040204" pitchFamily="34" charset="0"/>
              </a:rPr>
              <a:t>《</a:t>
            </a:r>
            <a:r>
              <a:rPr lang="zh-CN" altLang="en-US" sz="2800">
                <a:latin typeface="Verdana" panose="020B0604030504040204" pitchFamily="34" charset="0"/>
              </a:rPr>
              <a:t>软件工程</a:t>
            </a:r>
            <a:r>
              <a:rPr lang="en-US" altLang="zh-CN" sz="2800">
                <a:latin typeface="Verdana" panose="020B0604030504040204" pitchFamily="34" charset="0"/>
              </a:rPr>
              <a:t>》</a:t>
            </a:r>
            <a:endParaRPr lang="zh-CN" altLang="en-US" sz="2800">
              <a:latin typeface="Verdana" panose="020B0604030504040204" pitchFamily="34" charset="0"/>
            </a:endParaRPr>
          </a:p>
        </p:txBody>
      </p:sp>
      <p:graphicFrame>
        <p:nvGraphicFramePr>
          <p:cNvPr id="4" name="Group 10"/>
          <p:cNvGraphicFramePr>
            <a:graphicFrameLocks noGrp="1"/>
          </p:cNvGraphicFramePr>
          <p:nvPr/>
        </p:nvGraphicFramePr>
        <p:xfrm>
          <a:off x="3762375" y="1989138"/>
          <a:ext cx="5202238" cy="2865437"/>
        </p:xfrm>
        <a:graphic>
          <a:graphicData uri="http://schemas.openxmlformats.org/drawingml/2006/table">
            <a:tbl>
              <a:tblPr/>
              <a:tblGrid>
                <a:gridCol w="520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654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书名：软件工程</a:t>
                      </a:r>
                      <a:endParaRPr kumimoji="0" lang="en-US" altLang="zh-CN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2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  <a:cs typeface="+mn-cs"/>
                        </a:rPr>
                        <a:t>出版社　：高等教育出版社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作   者　：</a:t>
                      </a:r>
                      <a:r>
                        <a:rPr kumimoji="0" lang="zh-CN" altLang="en-US" sz="2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  <a:cs typeface="+mn-cs"/>
                        </a:rPr>
                        <a:t>齐治昌，谭庆平，宁洪</a:t>
                      </a: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出版日期：</a:t>
                      </a:r>
                      <a:r>
                        <a:rPr kumimoji="0" lang="en-US" altLang="zh-CN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2012</a:t>
                      </a: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年</a:t>
                      </a:r>
                      <a:r>
                        <a:rPr kumimoji="0" lang="en-US" altLang="zh-CN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5</a:t>
                      </a:r>
                      <a:r>
                        <a:rPr kumimoji="0" lang="zh-CN" altLang="en-US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月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marL="91443" marR="91443" marT="45725" marB="45725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804863" y="155575"/>
            <a:ext cx="31702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US" altLang="zh-CN" sz="2800">
                <a:latin typeface="Arial" panose="020B0604020202020204" pitchFamily="34" charset="0"/>
              </a:rPr>
              <a:t>《</a:t>
            </a:r>
            <a:r>
              <a:rPr lang="zh-CN" altLang="en-US" sz="2800"/>
              <a:t>软件工程教程</a:t>
            </a:r>
            <a:r>
              <a:rPr lang="en-US" altLang="zh-CN" sz="2800">
                <a:latin typeface="Arial" panose="020B0604020202020204" pitchFamily="34" charset="0"/>
              </a:rPr>
              <a:t>》</a:t>
            </a:r>
            <a:r>
              <a:rPr lang="en-US" altLang="zh-CN" sz="280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641850" y="1449388"/>
            <a:ext cx="450215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800">
                <a:solidFill>
                  <a:schemeClr val="tx1"/>
                </a:solidFill>
              </a:rPr>
              <a:t>作者：孙涌 </a:t>
            </a:r>
            <a:br>
              <a:rPr lang="zh-CN" altLang="en-US" sz="2800">
                <a:solidFill>
                  <a:schemeClr val="tx1"/>
                </a:solidFill>
              </a:rPr>
            </a:br>
            <a:endParaRPr lang="zh-CN" altLang="en-US" sz="2800">
              <a:solidFill>
                <a:schemeClr val="tx1"/>
              </a:solidFill>
            </a:endParaRPr>
          </a:p>
          <a:p>
            <a:pPr algn="l" eaLnBrk="1" hangingPunct="1"/>
            <a:r>
              <a:rPr lang="zh-CN" altLang="en-US" sz="2800">
                <a:solidFill>
                  <a:schemeClr val="tx1"/>
                </a:solidFill>
              </a:rPr>
              <a:t>出版社：机械工业出版社</a:t>
            </a:r>
            <a:br>
              <a:rPr lang="zh-CN" altLang="en-US" sz="2800">
                <a:solidFill>
                  <a:schemeClr val="tx1"/>
                </a:solidFill>
              </a:rPr>
            </a:br>
            <a:r>
              <a:rPr lang="zh-CN" altLang="en-US" sz="2800">
                <a:solidFill>
                  <a:schemeClr val="tx1"/>
                </a:solidFill>
              </a:rPr>
              <a:t/>
            </a:r>
            <a:br>
              <a:rPr lang="zh-CN" altLang="en-US" sz="2800">
                <a:solidFill>
                  <a:schemeClr val="tx1"/>
                </a:solidFill>
              </a:rPr>
            </a:br>
            <a:r>
              <a:rPr lang="zh-CN" altLang="en-US" sz="2800">
                <a:solidFill>
                  <a:schemeClr val="tx1"/>
                </a:solidFill>
              </a:rPr>
              <a:t>出版日期：</a:t>
            </a:r>
            <a:r>
              <a:rPr lang="en-US" altLang="zh-CN" sz="2800">
                <a:solidFill>
                  <a:schemeClr val="tx1"/>
                </a:solidFill>
              </a:rPr>
              <a:t>2010</a:t>
            </a:r>
            <a:r>
              <a:rPr lang="zh-CN" altLang="en-US" sz="2800">
                <a:solidFill>
                  <a:schemeClr val="tx1"/>
                </a:solidFill>
              </a:rPr>
              <a:t>年</a:t>
            </a:r>
            <a:r>
              <a:rPr lang="en-US" altLang="zh-CN" sz="2800">
                <a:solidFill>
                  <a:schemeClr val="tx1"/>
                </a:solidFill>
              </a:rPr>
              <a:t>4</a:t>
            </a:r>
            <a:r>
              <a:rPr lang="zh-CN" altLang="en-US" sz="2800">
                <a:solidFill>
                  <a:schemeClr val="tx1"/>
                </a:solidFill>
              </a:rPr>
              <a:t>月</a:t>
            </a:r>
          </a:p>
          <a:p>
            <a:pPr algn="l" eaLnBrk="1" hangingPunct="1"/>
            <a:r>
              <a:rPr lang="zh-CN" altLang="en-US" sz="2800">
                <a:solidFill>
                  <a:schemeClr val="tx1"/>
                </a:solidFill>
              </a:rPr>
              <a:t/>
            </a:r>
            <a:br>
              <a:rPr lang="zh-CN" altLang="en-US" sz="2800">
                <a:solidFill>
                  <a:schemeClr val="tx1"/>
                </a:solidFill>
              </a:rPr>
            </a:br>
            <a:r>
              <a:rPr lang="en-US" altLang="zh-CN" sz="2800">
                <a:solidFill>
                  <a:schemeClr val="tx1"/>
                </a:solidFill>
              </a:rPr>
              <a:t>ISBN</a:t>
            </a:r>
            <a:r>
              <a:rPr lang="zh-CN" altLang="en-US" sz="2800">
                <a:solidFill>
                  <a:schemeClr val="tx1"/>
                </a:solidFill>
              </a:rPr>
              <a:t>书号：</a:t>
            </a:r>
            <a:r>
              <a:rPr lang="en-US" altLang="zh-CN" sz="2800">
                <a:solidFill>
                  <a:schemeClr val="tx1"/>
                </a:solidFill>
              </a:rPr>
              <a:t>9787111300021 </a:t>
            </a:r>
          </a:p>
        </p:txBody>
      </p:sp>
      <p:pic>
        <p:nvPicPr>
          <p:cNvPr id="22532" name="图片 5" descr="s889493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963613"/>
            <a:ext cx="3149600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灯片编号占位符 1"/>
          <p:cNvSpPr txBox="1">
            <a:spLocks/>
          </p:cNvSpPr>
          <p:nvPr/>
        </p:nvSpPr>
        <p:spPr bwMode="auto">
          <a:xfrm>
            <a:off x="8532813" y="6443663"/>
            <a:ext cx="450850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28CB5C7-90C5-4ECE-A94E-D9283073C5E0}" type="slidenum">
              <a:rPr lang="zh-CN" altLang="en-US" sz="1200" b="0">
                <a:solidFill>
                  <a:schemeClr val="tx1"/>
                </a:solidFill>
                <a:latin typeface="Verdana" panose="020B0604030504040204" pitchFamily="34" charset="0"/>
              </a:rPr>
              <a:pPr eaLnBrk="1" hangingPunct="1"/>
              <a:t>16</a:t>
            </a:fld>
            <a:endParaRPr lang="en-US" altLang="zh-CN" sz="1200" b="0" dirty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19" name="Group 19"/>
          <p:cNvGraphicFramePr>
            <a:graphicFrameLocks noGrp="1"/>
          </p:cNvGraphicFramePr>
          <p:nvPr/>
        </p:nvGraphicFramePr>
        <p:xfrm>
          <a:off x="755650" y="260350"/>
          <a:ext cx="5329238" cy="517766"/>
        </p:xfrm>
        <a:graphic>
          <a:graphicData uri="http://schemas.openxmlformats.org/drawingml/2006/table">
            <a:tbl>
              <a:tblPr/>
              <a:tblGrid>
                <a:gridCol w="5329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1" kern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《</a:t>
                      </a:r>
                      <a:r>
                        <a:rPr lang="zh-CN" altLang="en-US" sz="2800" b="1" kern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实用软件工程教程</a:t>
                      </a:r>
                      <a:r>
                        <a:rPr lang="en-US" altLang="zh-CN" sz="2800" b="1" kern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宋体" pitchFamily="2" charset="-122"/>
                          <a:cs typeface="+mn-cs"/>
                        </a:rPr>
                        <a:t>》</a:t>
                      </a:r>
                    </a:p>
                  </a:txBody>
                  <a:tcPr marT="45523" marB="45523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56009" name="Group 9"/>
          <p:cNvGraphicFramePr>
            <a:graphicFrameLocks noGrp="1"/>
          </p:cNvGraphicFramePr>
          <p:nvPr/>
        </p:nvGraphicFramePr>
        <p:xfrm>
          <a:off x="5219700" y="1773238"/>
          <a:ext cx="3673475" cy="2103437"/>
        </p:xfrm>
        <a:graphic>
          <a:graphicData uri="http://schemas.openxmlformats.org/drawingml/2006/table">
            <a:tbl>
              <a:tblPr/>
              <a:tblGrid>
                <a:gridCol w="3673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034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  <a:cs typeface="+mn-cs"/>
                        </a:rPr>
                        <a:t>作者：刘金安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出版社：</a:t>
                      </a:r>
                      <a:r>
                        <a:rPr kumimoji="0" lang="zh-CN" altLang="en-US" sz="2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  <a:cs typeface="+mn-cs"/>
                        </a:rPr>
                        <a:t>高等教育出版社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出版日期：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2012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年</a:t>
                      </a:r>
                      <a:r>
                        <a:rPr kumimoji="0" lang="en-US" altLang="zh-CN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2</a:t>
                      </a:r>
                      <a:r>
                        <a:rPr kumimoji="0" lang="zh-C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pitchFamily="2" charset="-122"/>
                        </a:rPr>
                        <a:t>月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marT="45727" marB="45727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3558" name="图片 4" descr="s547107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3" y="1314450"/>
            <a:ext cx="3690937" cy="382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灯片编号占位符 1"/>
          <p:cNvSpPr txBox="1">
            <a:spLocks/>
          </p:cNvSpPr>
          <p:nvPr/>
        </p:nvSpPr>
        <p:spPr bwMode="auto">
          <a:xfrm>
            <a:off x="8532813" y="6443663"/>
            <a:ext cx="450850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zh-CN"/>
            </a:defPPr>
            <a:lvl1pPr algn="ctr" eaLnBrk="1" hangingPunct="1">
              <a:defRPr sz="1200" b="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algn="ctr"/>
            <a:lvl3pPr marL="1143000" indent="-228600" algn="ctr"/>
            <a:lvl4pPr marL="1600200" indent="-228600" algn="ctr"/>
            <a:lvl5pPr marL="2057400" indent="-228600" algn="ctr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fld id="{A4EBF45F-39E1-4CF9-8776-C39AFF028255}" type="slidenum">
              <a:rPr lang="zh-CN" altLang="en-US"/>
              <a:pPr/>
              <a:t>17</a:t>
            </a:fld>
            <a:endParaRPr lang="en-US" altLang="zh-CN"/>
          </a:p>
        </p:txBody>
      </p:sp>
    </p:spTree>
  </p:cSld>
  <p:clrMapOvr>
    <a:masterClrMapping/>
  </p:clrMapOvr>
  <p:transition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66738" y="1943100"/>
            <a:ext cx="8191500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000"/>
              </a:buClr>
              <a:buSzPct val="65000"/>
            </a:pPr>
            <a:r>
              <a:rPr lang="en-US" altLang="zh-CN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Office Room</a:t>
            </a:r>
            <a:r>
              <a:rPr lang="en-US" altLang="zh-CN" sz="2800" b="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:  517,  </a:t>
            </a:r>
            <a:r>
              <a:rPr lang="zh-CN" altLang="en-US" sz="2800" dirty="0">
                <a:latin typeface="+mn-ea"/>
                <a:ea typeface="+mn-ea"/>
                <a:cs typeface="Arial Unicode MS" panose="020B0604020202020204" pitchFamily="34" charset="-122"/>
              </a:rPr>
              <a:t>智信馆</a:t>
            </a:r>
            <a:endParaRPr lang="en-US" altLang="zh-CN" sz="2800" dirty="0">
              <a:latin typeface="+mn-ea"/>
              <a:ea typeface="+mn-ea"/>
              <a:cs typeface="Arial Unicode MS" panose="020B0604020202020204" pitchFamily="34" charset="-122"/>
            </a:endParaRP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SzPct val="65000"/>
            </a:pPr>
            <a:r>
              <a:rPr lang="en-US" altLang="zh-CN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Office Phone</a:t>
            </a:r>
            <a:r>
              <a:rPr lang="en-US" altLang="zh-CN" sz="2800" b="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:  021-69589867</a:t>
            </a: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SzPct val="65000"/>
            </a:pPr>
            <a:r>
              <a:rPr lang="en-US" altLang="zh-CN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Mobil </a:t>
            </a:r>
            <a:r>
              <a:rPr lang="en-US" altLang="zh-CN" sz="2800" dirty="0" err="1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Phole</a:t>
            </a:r>
            <a:r>
              <a:rPr lang="en-US" altLang="zh-CN" sz="2800" b="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:   13681767358</a:t>
            </a: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SzPct val="65000"/>
            </a:pPr>
            <a:r>
              <a:rPr lang="en-US" altLang="zh-CN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Course email</a:t>
            </a:r>
            <a:r>
              <a:rPr lang="en-US" altLang="zh-CN" sz="2800" b="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:   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se2003tj@sina.com</a:t>
            </a: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SzPct val="65000"/>
            </a:pPr>
            <a:r>
              <a:rPr lang="en-US" altLang="zh-CN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Personal email</a:t>
            </a:r>
            <a:r>
              <a:rPr lang="en-US" altLang="zh-CN" sz="2800" b="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: 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gszeng@sina.com</a:t>
            </a: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SzPct val="65000"/>
            </a:pPr>
            <a:r>
              <a:rPr lang="zh-CN" altLang="en-US" sz="2800" dirty="0">
                <a:latin typeface="+mn-ea"/>
                <a:ea typeface="+mn-ea"/>
                <a:cs typeface="Arial Unicode MS" panose="020B0604020202020204" pitchFamily="34" charset="-122"/>
              </a:rPr>
              <a:t>微信群：</a:t>
            </a: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  <a:cs typeface="Arial Unicode MS" panose="020B0604020202020204" pitchFamily="34" charset="-122"/>
              </a:rPr>
              <a:t>同济软工</a:t>
            </a:r>
            <a:r>
              <a:rPr lang="en-US" altLang="zh-CN" sz="2800" dirty="0">
                <a:solidFill>
                  <a:srgbClr val="0000FF"/>
                </a:solidFill>
                <a:latin typeface="+mn-ea"/>
                <a:ea typeface="+mn-ea"/>
                <a:cs typeface="Arial Unicode MS" panose="020B0604020202020204" pitchFamily="34" charset="-122"/>
              </a:rPr>
              <a:t>-</a:t>
            </a: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  <a:cs typeface="Arial Unicode MS" panose="020B0604020202020204" pitchFamily="34" charset="-122"/>
              </a:rPr>
              <a:t>曾</a:t>
            </a:r>
            <a:r>
              <a:rPr lang="en-US" altLang="zh-CN" sz="2800" dirty="0">
                <a:solidFill>
                  <a:srgbClr val="0000FF"/>
                </a:solidFill>
                <a:latin typeface="+mn-ea"/>
                <a:ea typeface="+mn-ea"/>
                <a:cs typeface="Arial Unicode MS" panose="020B0604020202020204" pitchFamily="34" charset="-122"/>
              </a:rPr>
              <a:t>-</a:t>
            </a:r>
            <a:r>
              <a:rPr lang="en-US" altLang="zh-CN" sz="2800" dirty="0" smtClean="0">
                <a:solidFill>
                  <a:srgbClr val="0000FF"/>
                </a:solidFill>
                <a:latin typeface="+mn-ea"/>
                <a:ea typeface="+mn-ea"/>
                <a:cs typeface="Arial Unicode MS" panose="020B0604020202020204" pitchFamily="34" charset="-122"/>
              </a:rPr>
              <a:t>2024</a:t>
            </a:r>
            <a:endParaRPr lang="en-US" altLang="zh-CN" sz="2800" dirty="0">
              <a:solidFill>
                <a:srgbClr val="0000FF"/>
              </a:solidFill>
              <a:latin typeface="+mn-ea"/>
              <a:ea typeface="+mn-ea"/>
              <a:cs typeface="Arial Unicode MS" panose="020B0604020202020204" pitchFamily="34" charset="-122"/>
            </a:endParaRP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SzPct val="65000"/>
            </a:pPr>
            <a:r>
              <a:rPr lang="en-US" altLang="zh-CN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Course </a:t>
            </a:r>
            <a:r>
              <a:rPr lang="en-US" altLang="zh-CN" sz="2800" dirty="0" err="1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Websit</a:t>
            </a:r>
            <a:r>
              <a:rPr lang="en-US" altLang="zh-CN" sz="2800" b="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:  building……</a:t>
            </a:r>
            <a:endParaRPr lang="zh-CN" altLang="en-US" sz="2800" b="0" dirty="0">
              <a:latin typeface="Times New Roman" panose="02020603050405020304" pitchFamily="18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58798" y="439807"/>
            <a:ext cx="30780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Contact ……</a:t>
            </a:r>
            <a:endParaRPr lang="zh-CN" altLang="en-US" sz="40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6" name="灯片编号占位符 1"/>
          <p:cNvSpPr>
            <a:spLocks noGrp="1"/>
          </p:cNvSpPr>
          <p:nvPr>
            <p:ph type="sldNum" sz="quarter" idx="10"/>
          </p:nvPr>
        </p:nvSpPr>
        <p:spPr>
          <a:xfrm>
            <a:off x="8532813" y="6443663"/>
            <a:ext cx="450850" cy="296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C50E416-8B52-4317-A776-68D536F8F98D}" type="slidenum">
              <a:rPr lang="zh-CN" altLang="en-US" sz="1200"/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zh-CN" sz="1200"/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888" y="53975"/>
            <a:ext cx="1800225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611560" y="413665"/>
            <a:ext cx="50434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myself</a:t>
            </a:r>
          </a:p>
        </p:txBody>
      </p:sp>
      <p:sp>
        <p:nvSpPr>
          <p:cNvPr id="9219" name="Rectangle 7"/>
          <p:cNvSpPr>
            <a:spLocks noChangeArrowheads="1"/>
          </p:cNvSpPr>
          <p:nvPr/>
        </p:nvSpPr>
        <p:spPr bwMode="auto">
          <a:xfrm>
            <a:off x="422031" y="1721523"/>
            <a:ext cx="8677519" cy="4992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900" dirty="0">
                <a:latin typeface="Times New Roman" panose="02020603050405020304" pitchFamily="18" charset="0"/>
              </a:rPr>
              <a:t>本科、硕士、博士均毕业于上海交通大学。现为同济大学计算机系</a:t>
            </a:r>
            <a:r>
              <a:rPr lang="en-US" altLang="zh-CN" sz="1900" dirty="0">
                <a:latin typeface="Times New Roman" panose="02020603050405020304" pitchFamily="18" charset="0"/>
              </a:rPr>
              <a:t>A</a:t>
            </a:r>
            <a:r>
              <a:rPr lang="zh-CN" altLang="en-US" sz="1900" dirty="0">
                <a:latin typeface="Times New Roman" panose="02020603050405020304" pitchFamily="18" charset="0"/>
              </a:rPr>
              <a:t>岗教授，“计算机软件与理论”专业博士生导师。国家重点研发计划项目首席科学家，上海市优秀学科带头人，</a:t>
            </a:r>
            <a:r>
              <a:rPr lang="zh-CN" altLang="zh-CN" sz="1900" dirty="0">
                <a:latin typeface="Times New Roman" panose="02020603050405020304" pitchFamily="18" charset="0"/>
              </a:rPr>
              <a:t>国家科技奖励评审专家，国家自然科学基金项目评议专家</a:t>
            </a:r>
            <a:r>
              <a:rPr lang="zh-CN" altLang="en-US" sz="1900" dirty="0">
                <a:latin typeface="Times New Roman" panose="02020603050405020304" pitchFamily="18" charset="0"/>
              </a:rPr>
              <a:t>，</a:t>
            </a:r>
            <a:r>
              <a:rPr lang="en-US" altLang="zh-CN" sz="1900" dirty="0">
                <a:latin typeface="Times New Roman" panose="02020603050405020304" pitchFamily="18" charset="0"/>
              </a:rPr>
              <a:t>IEEE</a:t>
            </a:r>
            <a:r>
              <a:rPr lang="zh-CN" altLang="en-US" sz="1900" dirty="0">
                <a:latin typeface="Times New Roman" panose="02020603050405020304" pitchFamily="18" charset="0"/>
              </a:rPr>
              <a:t>和中国计算机学会高级会员。一直从事并行分布计算、可信网络软件设计与验证、内容信任与安全、云计算大数据等领域的研究工作。先后主持负责了</a:t>
            </a:r>
            <a:r>
              <a:rPr lang="en-US" altLang="zh-CN" sz="1900" dirty="0">
                <a:latin typeface="Times New Roman" panose="02020603050405020304" pitchFamily="18" charset="0"/>
              </a:rPr>
              <a:t>7</a:t>
            </a:r>
            <a:r>
              <a:rPr lang="zh-CN" altLang="en-US" sz="1900" dirty="0">
                <a:latin typeface="Times New Roman" panose="02020603050405020304" pitchFamily="18" charset="0"/>
              </a:rPr>
              <a:t>项国家基金项目、主持完成了</a:t>
            </a:r>
            <a:r>
              <a:rPr lang="en-US" altLang="zh-CN" sz="1900" dirty="0">
                <a:latin typeface="Times New Roman" panose="02020603050405020304" pitchFamily="18" charset="0"/>
              </a:rPr>
              <a:t>1</a:t>
            </a:r>
            <a:r>
              <a:rPr lang="zh-CN" altLang="en-US" sz="1900" dirty="0">
                <a:latin typeface="Times New Roman" panose="02020603050405020304" pitchFamily="18" charset="0"/>
              </a:rPr>
              <a:t>项</a:t>
            </a:r>
            <a:r>
              <a:rPr lang="en-US" altLang="zh-CN" sz="1900" dirty="0">
                <a:latin typeface="Times New Roman" panose="02020603050405020304" pitchFamily="18" charset="0"/>
              </a:rPr>
              <a:t>973</a:t>
            </a:r>
            <a:r>
              <a:rPr lang="zh-CN" altLang="en-US" sz="1900" dirty="0">
                <a:latin typeface="Times New Roman" panose="02020603050405020304" pitchFamily="18" charset="0"/>
              </a:rPr>
              <a:t>课题、</a:t>
            </a:r>
            <a:r>
              <a:rPr lang="en-US" altLang="zh-CN" sz="1900" dirty="0">
                <a:latin typeface="Times New Roman" panose="02020603050405020304" pitchFamily="18" charset="0"/>
              </a:rPr>
              <a:t>3</a:t>
            </a:r>
            <a:r>
              <a:rPr lang="zh-CN" altLang="en-US" sz="1900" dirty="0">
                <a:latin typeface="Times New Roman" panose="02020603050405020304" pitchFamily="18" charset="0"/>
              </a:rPr>
              <a:t>项</a:t>
            </a:r>
            <a:r>
              <a:rPr lang="en-US" altLang="zh-CN" sz="1900" dirty="0">
                <a:latin typeface="Times New Roman" panose="02020603050405020304" pitchFamily="18" charset="0"/>
              </a:rPr>
              <a:t>863</a:t>
            </a:r>
            <a:r>
              <a:rPr lang="zh-CN" altLang="en-US" sz="1900" dirty="0">
                <a:latin typeface="Times New Roman" panose="02020603050405020304" pitchFamily="18" charset="0"/>
              </a:rPr>
              <a:t>课题、</a:t>
            </a:r>
            <a:r>
              <a:rPr lang="en-US" altLang="zh-CN" sz="1900" dirty="0">
                <a:latin typeface="Times New Roman" panose="02020603050405020304" pitchFamily="18" charset="0"/>
              </a:rPr>
              <a:t>9</a:t>
            </a:r>
            <a:r>
              <a:rPr lang="zh-CN" altLang="en-US" sz="1900" dirty="0">
                <a:latin typeface="Times New Roman" panose="02020603050405020304" pitchFamily="18" charset="0"/>
              </a:rPr>
              <a:t>项教育部</a:t>
            </a:r>
            <a:r>
              <a:rPr lang="en-US" altLang="zh-CN" sz="1900" dirty="0">
                <a:latin typeface="Times New Roman" panose="02020603050405020304" pitchFamily="18" charset="0"/>
              </a:rPr>
              <a:t>/</a:t>
            </a:r>
            <a:r>
              <a:rPr lang="zh-CN" altLang="en-US" sz="1900" dirty="0">
                <a:latin typeface="Times New Roman" panose="02020603050405020304" pitchFamily="18" charset="0"/>
              </a:rPr>
              <a:t>上海市科委重大重点项目。先后参与了国家和省部级科研项目</a:t>
            </a:r>
            <a:r>
              <a:rPr lang="en-US" altLang="zh-CN" sz="1900" dirty="0">
                <a:latin typeface="Times New Roman" panose="02020603050405020304" pitchFamily="18" charset="0"/>
              </a:rPr>
              <a:t>10</a:t>
            </a:r>
            <a:r>
              <a:rPr lang="zh-CN" altLang="en-US" sz="1900" dirty="0">
                <a:latin typeface="Times New Roman" panose="02020603050405020304" pitchFamily="18" charset="0"/>
              </a:rPr>
              <a:t>余项。在</a:t>
            </a:r>
            <a:r>
              <a:rPr lang="en-US" altLang="zh-CN" sz="1900" dirty="0">
                <a:latin typeface="Times New Roman" panose="02020603050405020304" pitchFamily="18" charset="0"/>
              </a:rPr>
              <a:t>IEEE Transactions on Service Computing</a:t>
            </a:r>
            <a:r>
              <a:rPr lang="zh-CN" altLang="en-US" sz="1900" dirty="0">
                <a:latin typeface="Times New Roman" panose="02020603050405020304" pitchFamily="18" charset="0"/>
              </a:rPr>
              <a:t>，</a:t>
            </a:r>
            <a:r>
              <a:rPr lang="en-US" altLang="zh-CN" sz="1900" dirty="0">
                <a:latin typeface="Times New Roman" panose="02020603050405020304" pitchFamily="18" charset="0"/>
              </a:rPr>
              <a:t>IEEE Transactions on Computational Social Systems</a:t>
            </a:r>
            <a:r>
              <a:rPr lang="zh-CN" altLang="en-US" sz="1900" dirty="0">
                <a:latin typeface="Times New Roman" panose="02020603050405020304" pitchFamily="18" charset="0"/>
              </a:rPr>
              <a:t>，</a:t>
            </a:r>
            <a:r>
              <a:rPr lang="en-US" altLang="zh-CN" sz="1900" dirty="0">
                <a:latin typeface="Times New Roman" panose="02020603050405020304" pitchFamily="18" charset="0"/>
              </a:rPr>
              <a:t>IEEE Transactions on Reliability</a:t>
            </a:r>
            <a:r>
              <a:rPr lang="zh-CN" altLang="en-US" sz="1900" dirty="0">
                <a:latin typeface="Times New Roman" panose="02020603050405020304" pitchFamily="18" charset="0"/>
              </a:rPr>
              <a:t>，</a:t>
            </a:r>
            <a:r>
              <a:rPr lang="en-US" altLang="zh-CN" sz="1900" dirty="0">
                <a:latin typeface="Times New Roman" panose="02020603050405020304" pitchFamily="18" charset="0"/>
              </a:rPr>
              <a:t>Future Generation Computer Systems</a:t>
            </a:r>
            <a:r>
              <a:rPr lang="zh-CN" altLang="en-US" sz="1900" dirty="0">
                <a:latin typeface="Times New Roman" panose="02020603050405020304" pitchFamily="18" charset="0"/>
              </a:rPr>
              <a:t>，中国科学、计算机学报、软件学报等国内外核心刊物上发表学术论文</a:t>
            </a:r>
            <a:r>
              <a:rPr lang="en-US" altLang="zh-CN" sz="1900" dirty="0" smtClean="0">
                <a:latin typeface="Times New Roman" panose="02020603050405020304" pitchFamily="18" charset="0"/>
              </a:rPr>
              <a:t>260</a:t>
            </a:r>
            <a:r>
              <a:rPr lang="zh-CN" altLang="en-US" sz="1900" dirty="0">
                <a:latin typeface="Times New Roman" panose="02020603050405020304" pitchFamily="18" charset="0"/>
              </a:rPr>
              <a:t>余篇，其中</a:t>
            </a:r>
            <a:r>
              <a:rPr lang="en-US" altLang="zh-CN" sz="1900" dirty="0">
                <a:latin typeface="Times New Roman" panose="02020603050405020304" pitchFamily="18" charset="0"/>
              </a:rPr>
              <a:t>SCI</a:t>
            </a:r>
            <a:r>
              <a:rPr lang="zh-CN" altLang="en-US" sz="1900" dirty="0">
                <a:latin typeface="Times New Roman" panose="02020603050405020304" pitchFamily="18" charset="0"/>
              </a:rPr>
              <a:t>或</a:t>
            </a:r>
            <a:r>
              <a:rPr lang="en-US" altLang="zh-CN" sz="1900" dirty="0">
                <a:latin typeface="Times New Roman" panose="02020603050405020304" pitchFamily="18" charset="0"/>
              </a:rPr>
              <a:t>EI</a:t>
            </a:r>
            <a:r>
              <a:rPr lang="zh-CN" altLang="en-US" sz="1900" dirty="0" smtClean="0">
                <a:latin typeface="Times New Roman" panose="02020603050405020304" pitchFamily="18" charset="0"/>
              </a:rPr>
              <a:t>收录</a:t>
            </a:r>
            <a:r>
              <a:rPr lang="en-US" altLang="zh-CN" sz="1900" dirty="0" smtClean="0">
                <a:latin typeface="Times New Roman" panose="02020603050405020304" pitchFamily="18" charset="0"/>
              </a:rPr>
              <a:t>180</a:t>
            </a:r>
            <a:r>
              <a:rPr lang="zh-CN" altLang="en-US" sz="1900" dirty="0" smtClean="0">
                <a:latin typeface="Times New Roman" panose="02020603050405020304" pitchFamily="18" charset="0"/>
              </a:rPr>
              <a:t>余</a:t>
            </a:r>
            <a:r>
              <a:rPr lang="zh-CN" altLang="en-US" sz="1900" dirty="0">
                <a:latin typeface="Times New Roman" panose="02020603050405020304" pitchFamily="18" charset="0"/>
              </a:rPr>
              <a:t>篇。申请发明专利</a:t>
            </a:r>
            <a:r>
              <a:rPr lang="en-US" altLang="zh-CN" sz="1900" dirty="0">
                <a:latin typeface="Times New Roman" panose="02020603050405020304" pitchFamily="18" charset="0"/>
              </a:rPr>
              <a:t>30</a:t>
            </a:r>
            <a:r>
              <a:rPr lang="zh-CN" altLang="en-US" sz="1900" dirty="0">
                <a:latin typeface="Times New Roman" panose="02020603050405020304" pitchFamily="18" charset="0"/>
              </a:rPr>
              <a:t>余项。指导博士研究生</a:t>
            </a:r>
            <a:r>
              <a:rPr lang="en-US" altLang="zh-CN" sz="1900" dirty="0">
                <a:latin typeface="Times New Roman" panose="02020603050405020304" pitchFamily="18" charset="0"/>
              </a:rPr>
              <a:t>40</a:t>
            </a:r>
            <a:r>
              <a:rPr lang="zh-CN" altLang="en-US" sz="1900" dirty="0">
                <a:latin typeface="Times New Roman" panose="02020603050405020304" pitchFamily="18" charset="0"/>
              </a:rPr>
              <a:t>余名，其中</a:t>
            </a:r>
            <a:r>
              <a:rPr lang="en-US" altLang="zh-CN" sz="1900" dirty="0">
                <a:latin typeface="Times New Roman" panose="02020603050405020304" pitchFamily="18" charset="0"/>
              </a:rPr>
              <a:t>1</a:t>
            </a:r>
            <a:r>
              <a:rPr lang="zh-CN" altLang="en-US" sz="1900" dirty="0">
                <a:latin typeface="Times New Roman" panose="02020603050405020304" pitchFamily="18" charset="0"/>
              </a:rPr>
              <a:t>名获</a:t>
            </a:r>
            <a:r>
              <a:rPr lang="en-US" altLang="zh-CN" sz="1900" dirty="0">
                <a:latin typeface="Times New Roman" panose="02020603050405020304" pitchFamily="18" charset="0"/>
              </a:rPr>
              <a:t>IBM</a:t>
            </a:r>
            <a:r>
              <a:rPr lang="zh-CN" altLang="en-US" sz="1900" dirty="0">
                <a:latin typeface="Times New Roman" panose="02020603050405020304" pitchFamily="18" charset="0"/>
              </a:rPr>
              <a:t>全球博士英才奖。获</a:t>
            </a:r>
            <a:r>
              <a:rPr lang="en-US" altLang="zh-CN" sz="1900" dirty="0">
                <a:latin typeface="Times New Roman" panose="02020603050405020304" pitchFamily="18" charset="0"/>
              </a:rPr>
              <a:t>2007</a:t>
            </a:r>
            <a:r>
              <a:rPr lang="zh-CN" altLang="en-US" sz="1900" dirty="0">
                <a:latin typeface="Times New Roman" panose="02020603050405020304" pitchFamily="18" charset="0"/>
              </a:rPr>
              <a:t>年教育部科技进步一等奖，获</a:t>
            </a:r>
            <a:r>
              <a:rPr lang="en-US" altLang="zh-CN" sz="1900" dirty="0">
                <a:latin typeface="Times New Roman" panose="02020603050405020304" pitchFamily="18" charset="0"/>
              </a:rPr>
              <a:t>2009</a:t>
            </a:r>
            <a:r>
              <a:rPr lang="zh-CN" altLang="en-US" sz="1900" dirty="0">
                <a:latin typeface="Times New Roman" panose="02020603050405020304" pitchFamily="18" charset="0"/>
              </a:rPr>
              <a:t>上海市技术发明奖一等奖，获</a:t>
            </a:r>
            <a:r>
              <a:rPr lang="en-US" altLang="zh-CN" sz="1900" dirty="0">
                <a:latin typeface="Times New Roman" panose="02020603050405020304" pitchFamily="18" charset="0"/>
              </a:rPr>
              <a:t>2010</a:t>
            </a:r>
            <a:r>
              <a:rPr lang="zh-CN" altLang="en-US" sz="1900" dirty="0">
                <a:latin typeface="Times New Roman" panose="02020603050405020304" pitchFamily="18" charset="0"/>
              </a:rPr>
              <a:t>国家技术发明奖二等奖。</a:t>
            </a:r>
          </a:p>
        </p:txBody>
      </p:sp>
      <p:sp>
        <p:nvSpPr>
          <p:cNvPr id="9220" name="灯片编号占位符 1"/>
          <p:cNvSpPr>
            <a:spLocks noGrp="1"/>
          </p:cNvSpPr>
          <p:nvPr>
            <p:ph type="sldNum" sz="quarter" idx="10"/>
          </p:nvPr>
        </p:nvSpPr>
        <p:spPr>
          <a:xfrm>
            <a:off x="8532813" y="6443663"/>
            <a:ext cx="450850" cy="296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CA90998-1341-4D2E-8DF6-98A0E67780FB}" type="slidenum">
              <a:rPr lang="zh-CN" altLang="en-US" sz="1200"/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zh-CN" sz="1200"/>
          </a:p>
        </p:txBody>
      </p:sp>
    </p:spTree>
  </p:cSld>
  <p:clrMapOvr>
    <a:masterClrMapping/>
  </p:clrMapOvr>
  <p:transition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539750" y="4578350"/>
            <a:ext cx="77755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zh-CN" altLang="en-US" sz="2000" b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000" b="0">
                <a:latin typeface="Arial" panose="020B0604020202020204" pitchFamily="34" charset="0"/>
              </a:rPr>
              <a:t>         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229100" y="4824413"/>
            <a:ext cx="3492500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FF0000"/>
              </a:buClr>
            </a:pPr>
            <a:r>
              <a:rPr lang="zh-CN" altLang="en-US" sz="2800" dirty="0">
                <a:latin typeface="Arial" panose="020B0604020202020204" pitchFamily="34" charset="0"/>
              </a:rPr>
              <a:t> 信息安全</a:t>
            </a:r>
            <a:endParaRPr lang="zh-CN" altLang="en-US" sz="2800" dirty="0">
              <a:solidFill>
                <a:srgbClr val="FF505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2000" b="0" dirty="0">
                <a:latin typeface="Arial" panose="020B0604020202020204" pitchFamily="34" charset="0"/>
              </a:rPr>
              <a:t>    </a:t>
            </a:r>
            <a:r>
              <a:rPr lang="zh-CN" altLang="en-US" sz="2000" dirty="0">
                <a:latin typeface="Arial" panose="020B0604020202020204" pitchFamily="34" charset="0"/>
              </a:rPr>
              <a:t>内容信任；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2000" dirty="0">
                <a:latin typeface="Arial" panose="020B0604020202020204" pitchFamily="34" charset="0"/>
              </a:rPr>
              <a:t>    内容安全；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2000" dirty="0">
                <a:latin typeface="Arial" panose="020B0604020202020204" pitchFamily="34" charset="0"/>
              </a:rPr>
              <a:t>     软件水印；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2000" dirty="0">
                <a:latin typeface="Arial" panose="020B0604020202020204" pitchFamily="34" charset="0"/>
              </a:rPr>
              <a:t>    数字版权管理；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385763" y="1628775"/>
            <a:ext cx="4562475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FF0000"/>
              </a:buClr>
            </a:pPr>
            <a:r>
              <a:rPr lang="zh-CN" altLang="en-US" sz="2800" dirty="0">
                <a:latin typeface="Arial" panose="020B0604020202020204" pitchFamily="34" charset="0"/>
              </a:rPr>
              <a:t> 软件工程：</a:t>
            </a:r>
            <a:r>
              <a:rPr lang="zh-CN" altLang="en-US" sz="1600" b="0" dirty="0">
                <a:latin typeface="Arial" panose="020B0604020202020204" pitchFamily="34" charset="0"/>
              </a:rPr>
              <a:t>  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2000" b="0" dirty="0">
                <a:latin typeface="Arial" panose="020B0604020202020204" pitchFamily="34" charset="0"/>
              </a:rPr>
              <a:t>          </a:t>
            </a:r>
            <a:r>
              <a:rPr lang="zh-CN" altLang="en-US" sz="2000" dirty="0">
                <a:latin typeface="Arial" panose="020B0604020202020204" pitchFamily="34" charset="0"/>
              </a:rPr>
              <a:t>基于搜索的软件工程；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en-US" altLang="zh-CN" sz="2000" dirty="0">
                <a:latin typeface="Arial" panose="020B0604020202020204" pitchFamily="34" charset="0"/>
              </a:rPr>
              <a:t>          </a:t>
            </a:r>
            <a:r>
              <a:rPr lang="zh-CN" altLang="en-US" sz="2000" dirty="0">
                <a:latin typeface="Arial" panose="020B0604020202020204" pitchFamily="34" charset="0"/>
              </a:rPr>
              <a:t>网络软件自适应演化机理；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2000" dirty="0">
                <a:latin typeface="Times New Roman" panose="02020603050405020304" pitchFamily="18" charset="0"/>
              </a:rPr>
              <a:t>           可信网络软件设计与验证</a:t>
            </a:r>
            <a:r>
              <a:rPr lang="zh-CN" altLang="en-US" sz="2000" dirty="0">
                <a:latin typeface="Arial" panose="020B0604020202020204" pitchFamily="34" charset="0"/>
              </a:rPr>
              <a:t>；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en-US" altLang="zh-CN" sz="2000" dirty="0">
                <a:latin typeface="Arial" panose="020B0604020202020204" pitchFamily="34" charset="0"/>
              </a:rPr>
              <a:t>          </a:t>
            </a:r>
            <a:r>
              <a:rPr lang="en-US" altLang="zh-CN" sz="2000" dirty="0" err="1">
                <a:latin typeface="Arial" panose="020B0604020202020204" pitchFamily="34" charset="0"/>
              </a:rPr>
              <a:t>Web+jsp</a:t>
            </a:r>
            <a:r>
              <a:rPr lang="en-US" altLang="zh-CN" sz="2000" dirty="0">
                <a:latin typeface="Arial" panose="020B0604020202020204" pitchFamily="34" charset="0"/>
              </a:rPr>
              <a:t>+</a:t>
            </a:r>
            <a:r>
              <a:rPr lang="zh-CN" altLang="en-US" sz="2000" dirty="0">
                <a:latin typeface="Arial" panose="020B0604020202020204" pitchFamily="34" charset="0"/>
              </a:rPr>
              <a:t>数据库 编程；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2000" dirty="0">
                <a:latin typeface="Arial" panose="020B0604020202020204" pitchFamily="34" charset="0"/>
              </a:rPr>
              <a:t>          </a:t>
            </a:r>
            <a:r>
              <a:rPr lang="en-US" altLang="zh-CN" sz="2000" dirty="0" err="1">
                <a:latin typeface="Arial" panose="020B0604020202020204" pitchFamily="34" charset="0"/>
              </a:rPr>
              <a:t>Linux+C</a:t>
            </a:r>
            <a:r>
              <a:rPr lang="en-US" altLang="zh-CN" sz="2000" dirty="0">
                <a:latin typeface="Arial" panose="020B0604020202020204" pitchFamily="34" charset="0"/>
              </a:rPr>
              <a:t> </a:t>
            </a:r>
            <a:r>
              <a:rPr lang="zh-CN" altLang="en-US" sz="2000" dirty="0">
                <a:latin typeface="Arial" panose="020B0604020202020204" pitchFamily="34" charset="0"/>
              </a:rPr>
              <a:t>编程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2000" dirty="0">
                <a:latin typeface="Arial" panose="020B0604020202020204" pitchFamily="34" charset="0"/>
              </a:rPr>
              <a:t>          基于地图的应用开发；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2000" dirty="0">
                <a:latin typeface="Arial" panose="020B0604020202020204" pitchFamily="34" charset="0"/>
              </a:rPr>
              <a:t>          交通导航</a:t>
            </a:r>
            <a:r>
              <a:rPr lang="zh-CN" altLang="en-US" sz="2000" dirty="0" smtClean="0">
                <a:latin typeface="Arial" panose="020B0604020202020204" pitchFamily="34" charset="0"/>
              </a:rPr>
              <a:t>终端开发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4122738" y="1628775"/>
            <a:ext cx="456247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FF0000"/>
              </a:buClr>
            </a:pPr>
            <a:r>
              <a:rPr lang="zh-CN" altLang="en-US" sz="2800" dirty="0">
                <a:latin typeface="Arial" panose="020B0604020202020204" pitchFamily="34" charset="0"/>
              </a:rPr>
              <a:t> 并行分布计算</a:t>
            </a:r>
            <a:endParaRPr lang="zh-CN" altLang="en-US" sz="2800" b="0" dirty="0">
              <a:solidFill>
                <a:srgbClr val="FF505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600" dirty="0">
                <a:latin typeface="Arial" panose="020B0604020202020204" pitchFamily="34" charset="0"/>
              </a:rPr>
              <a:t>  </a:t>
            </a:r>
            <a:r>
              <a:rPr lang="zh-CN" altLang="en-US" sz="1600" b="0" dirty="0">
                <a:latin typeface="Arial" panose="020B0604020202020204" pitchFamily="34" charset="0"/>
              </a:rPr>
              <a:t>         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1600" b="0" dirty="0">
                <a:latin typeface="Arial" panose="020B0604020202020204" pitchFamily="34" charset="0"/>
              </a:rPr>
              <a:t>           </a:t>
            </a:r>
            <a:r>
              <a:rPr lang="zh-CN" altLang="en-US" sz="2000" dirty="0">
                <a:latin typeface="Arial" panose="020B0604020202020204" pitchFamily="34" charset="0"/>
              </a:rPr>
              <a:t>并发程序设计；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2000" dirty="0">
                <a:latin typeface="Arial" panose="020B0604020202020204" pitchFamily="34" charset="0"/>
              </a:rPr>
              <a:t>         并行编译器设计和优化；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2000" dirty="0">
                <a:latin typeface="Arial" panose="020B0604020202020204" pitchFamily="34" charset="0"/>
              </a:rPr>
              <a:t>         高性能并行计算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2000" dirty="0">
                <a:latin typeface="Arial" panose="020B0604020202020204" pitchFamily="34" charset="0"/>
              </a:rPr>
              <a:t>         并行仿真和应用；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2000" dirty="0">
                <a:latin typeface="Arial" panose="020B0604020202020204" pitchFamily="34" charset="0"/>
              </a:rPr>
              <a:t>         云计算，物联网；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en-US" altLang="zh-CN" sz="2000" dirty="0">
                <a:latin typeface="Arial" panose="020B0604020202020204" pitchFamily="34" charset="0"/>
              </a:rPr>
              <a:t>         </a:t>
            </a:r>
            <a:r>
              <a:rPr lang="zh-CN" altLang="en-US" sz="2000" dirty="0">
                <a:latin typeface="Arial" panose="020B0604020202020204" pitchFamily="34" charset="0"/>
              </a:rPr>
              <a:t>大数据并行处理；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1600" b="0" dirty="0">
                <a:latin typeface="Arial" panose="020B0604020202020204" pitchFamily="34" charset="0"/>
              </a:rPr>
              <a:t>    </a:t>
            </a:r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414338" y="4618038"/>
            <a:ext cx="45624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 b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>
                <a:srgbClr val="FF0000"/>
              </a:buClr>
            </a:pPr>
            <a:r>
              <a:rPr lang="zh-CN" altLang="en-US" sz="2800">
                <a:latin typeface="Arial" panose="020B0604020202020204" pitchFamily="34" charset="0"/>
              </a:rPr>
              <a:t> 软件理论</a:t>
            </a:r>
            <a:endParaRPr lang="zh-CN" altLang="en-US" sz="2800">
              <a:solidFill>
                <a:srgbClr val="FF505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1600">
                <a:latin typeface="Arial" panose="020B0604020202020204" pitchFamily="34" charset="0"/>
              </a:rPr>
              <a:t>   </a:t>
            </a:r>
            <a:r>
              <a:rPr lang="zh-CN" altLang="en-US" sz="1600" b="0">
                <a:latin typeface="Arial" panose="020B0604020202020204" pitchFamily="34" charset="0"/>
              </a:rPr>
              <a:t>        </a:t>
            </a:r>
            <a:r>
              <a:rPr lang="zh-CN" altLang="en-US" sz="2000">
                <a:latin typeface="Arial" panose="020B0604020202020204" pitchFamily="34" charset="0"/>
              </a:rPr>
              <a:t>数理逻辑；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2000">
                <a:latin typeface="Arial" panose="020B0604020202020204" pitchFamily="34" charset="0"/>
              </a:rPr>
              <a:t>         模型验证；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2000">
                <a:latin typeface="Arial" panose="020B0604020202020204" pitchFamily="34" charset="0"/>
              </a:rPr>
              <a:t>         形式语义；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r>
              <a:rPr lang="zh-CN" altLang="en-US" sz="2000">
                <a:latin typeface="Arial" panose="020B0604020202020204" pitchFamily="34" charset="0"/>
              </a:rPr>
              <a:t>         可信软件；</a:t>
            </a:r>
          </a:p>
        </p:txBody>
      </p:sp>
      <p:sp>
        <p:nvSpPr>
          <p:cNvPr id="10247" name="Rectangle 4"/>
          <p:cNvSpPr>
            <a:spLocks noChangeArrowheads="1"/>
          </p:cNvSpPr>
          <p:nvPr/>
        </p:nvSpPr>
        <p:spPr bwMode="auto">
          <a:xfrm>
            <a:off x="522288" y="368660"/>
            <a:ext cx="50434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myself</a:t>
            </a:r>
          </a:p>
        </p:txBody>
      </p:sp>
      <p:sp>
        <p:nvSpPr>
          <p:cNvPr id="10248" name="灯片编号占位符 1"/>
          <p:cNvSpPr>
            <a:spLocks noGrp="1"/>
          </p:cNvSpPr>
          <p:nvPr>
            <p:ph type="sldNum" sz="quarter" idx="10"/>
          </p:nvPr>
        </p:nvSpPr>
        <p:spPr>
          <a:xfrm>
            <a:off x="8532813" y="6443663"/>
            <a:ext cx="450850" cy="296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9A8D47B-803D-4E6C-A8B6-8627A1B52B18}" type="slidenum">
              <a:rPr lang="zh-CN" altLang="en-US" sz="1200"/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zh-CN" sz="1200"/>
          </a:p>
        </p:txBody>
      </p:sp>
    </p:spTree>
  </p:cSld>
  <p:clrMapOvr>
    <a:masterClrMapping/>
  </p:clrMapOvr>
  <p:transition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79388" y="765175"/>
            <a:ext cx="8713787" cy="643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o"/>
            </a:pPr>
            <a:r>
              <a:rPr lang="zh-CN" altLang="en-US" sz="2800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r>
              <a:rPr lang="en-US" altLang="zh-CN" sz="2800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Teams</a:t>
            </a:r>
          </a:p>
          <a:p>
            <a:pPr lvl="2" algn="l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</a:rPr>
              <a:t>基于搜索的软件设计方法</a:t>
            </a:r>
            <a:endParaRPr lang="en-US" altLang="zh-CN" sz="2400" dirty="0">
              <a:solidFill>
                <a:schemeClr val="tx1"/>
              </a:solidFill>
            </a:endParaRPr>
          </a:p>
          <a:p>
            <a:pPr lvl="2" algn="l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</a:rPr>
              <a:t>开放生态化云</a:t>
            </a:r>
            <a:r>
              <a:rPr lang="en-US" altLang="zh-CN" sz="2400" dirty="0">
                <a:solidFill>
                  <a:schemeClr val="tx1"/>
                </a:solidFill>
              </a:rPr>
              <a:t>ERP</a:t>
            </a:r>
            <a:r>
              <a:rPr lang="zh-CN" altLang="en-US" sz="2400" dirty="0">
                <a:solidFill>
                  <a:schemeClr val="tx1"/>
                </a:solidFill>
              </a:rPr>
              <a:t>平台研制</a:t>
            </a:r>
            <a:endParaRPr lang="en-US" altLang="zh-CN" sz="2400" dirty="0">
              <a:solidFill>
                <a:schemeClr val="tx1"/>
              </a:solidFill>
            </a:endParaRPr>
          </a:p>
          <a:p>
            <a:pPr lvl="2" algn="l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zh-CN" sz="2400" dirty="0">
                <a:solidFill>
                  <a:schemeClr val="tx1"/>
                </a:solidFill>
              </a:rPr>
              <a:t>自验证自演化的可信网络软件设计方法研究</a:t>
            </a:r>
            <a:endParaRPr lang="zh-CN" altLang="en-US" sz="2400" b="0" dirty="0">
              <a:solidFill>
                <a:schemeClr val="tx1"/>
              </a:solidFill>
            </a:endParaRPr>
          </a:p>
          <a:p>
            <a:pPr lvl="2" algn="l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zh-CN" sz="2400" dirty="0">
                <a:solidFill>
                  <a:schemeClr val="tx1"/>
                </a:solidFill>
              </a:rPr>
              <a:t>支持算法与机器匹配的可扩展并行算法设计方法研究</a:t>
            </a:r>
          </a:p>
          <a:p>
            <a:pPr lvl="2" algn="l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Web</a:t>
            </a:r>
            <a:r>
              <a:rPr lang="zh-CN" altLang="zh-CN" sz="2400" dirty="0">
                <a:solidFill>
                  <a:schemeClr val="tx1"/>
                </a:solidFill>
              </a:rPr>
              <a:t>智能搜索中的文本内容信任判定方法研究</a:t>
            </a:r>
            <a:endParaRPr lang="en-US" altLang="zh-CN" sz="2400" dirty="0">
              <a:solidFill>
                <a:schemeClr val="tx1"/>
              </a:solidFill>
            </a:endParaRPr>
          </a:p>
          <a:p>
            <a:pPr lvl="2" algn="l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zh-CN" sz="2400" dirty="0">
                <a:solidFill>
                  <a:schemeClr val="tx1"/>
                </a:solidFill>
              </a:rPr>
              <a:t>系统可重构特色展示与数据组织评估分析</a:t>
            </a:r>
            <a:endParaRPr lang="en-US" altLang="zh-CN" sz="2400" b="0" dirty="0">
              <a:solidFill>
                <a:schemeClr val="tx1"/>
              </a:solidFill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l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o"/>
            </a:pPr>
            <a:r>
              <a:rPr lang="en-US" altLang="zh-CN" sz="2800" dirty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 Students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altLang="zh-CN" sz="2800" b="0" dirty="0">
                <a:solidFill>
                  <a:schemeClr val="tx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          </a:t>
            </a:r>
            <a:r>
              <a:rPr lang="en-US" altLang="zh-CN" sz="2800" b="0" dirty="0" smtClean="0">
                <a:solidFill>
                  <a:schemeClr val="tx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7 </a:t>
            </a:r>
            <a:r>
              <a:rPr lang="en-US" altLang="zh-CN" sz="2800" b="0" dirty="0" err="1">
                <a:solidFill>
                  <a:schemeClr val="tx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Ph.D</a:t>
            </a:r>
            <a:r>
              <a:rPr lang="en-US" altLang="zh-CN" sz="2800" b="0" dirty="0">
                <a:solidFill>
                  <a:schemeClr val="tx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 Students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altLang="zh-CN" sz="2800" b="0" dirty="0">
                <a:solidFill>
                  <a:schemeClr val="tx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          4 Master Students</a:t>
            </a:r>
          </a:p>
          <a:p>
            <a:pPr algn="l" eaLnBrk="1" hangingPunct="1">
              <a:spcBef>
                <a:spcPct val="50000"/>
              </a:spcBef>
            </a:pPr>
            <a:endParaRPr lang="zh-CN" altLang="en-US" sz="2800" b="0" dirty="0">
              <a:solidFill>
                <a:schemeClr val="tx1"/>
              </a:solidFill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267" name="灯片编号占位符 1"/>
          <p:cNvSpPr txBox="1">
            <a:spLocks/>
          </p:cNvSpPr>
          <p:nvPr/>
        </p:nvSpPr>
        <p:spPr bwMode="auto">
          <a:xfrm>
            <a:off x="8532813" y="6443663"/>
            <a:ext cx="450850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69C47F5-FCBA-4D84-9698-D4A0D7BA1702}" type="slidenum">
              <a:rPr lang="zh-CN" altLang="en-US" sz="1200" b="0">
                <a:solidFill>
                  <a:schemeClr val="tx1"/>
                </a:solidFill>
                <a:latin typeface="Verdana" panose="020B0604030504040204" pitchFamily="34" charset="0"/>
              </a:rPr>
              <a:pPr eaLnBrk="1" hangingPunct="1"/>
              <a:t>5</a:t>
            </a:fld>
            <a:endParaRPr lang="en-US" altLang="zh-CN" sz="1200" b="0" dirty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57938" y="2124075"/>
            <a:ext cx="8514562" cy="308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3716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Examination :  </a:t>
            </a:r>
            <a:r>
              <a:rPr lang="zh-CN" altLang="en-US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？</a:t>
            </a:r>
            <a:r>
              <a:rPr lang="en-US" altLang="zh-CN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~</a:t>
            </a:r>
            <a:r>
              <a:rPr lang="zh-CN" altLang="en-US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？</a:t>
            </a:r>
            <a:r>
              <a:rPr lang="en-US" altLang="zh-CN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% </a:t>
            </a: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Homework:  </a:t>
            </a:r>
            <a:r>
              <a:rPr lang="zh-CN" altLang="en-US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？</a:t>
            </a:r>
            <a:r>
              <a:rPr lang="en-US" altLang="zh-CN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~</a:t>
            </a:r>
            <a:r>
              <a:rPr lang="zh-CN" altLang="en-US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？</a:t>
            </a:r>
            <a:r>
              <a:rPr lang="en-US" altLang="zh-CN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%</a:t>
            </a:r>
          </a:p>
          <a:p>
            <a:pPr lvl="2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US" altLang="zh-CN" sz="2800" b="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exercises </a:t>
            </a:r>
          </a:p>
          <a:p>
            <a:pPr lvl="2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US" altLang="zh-CN" sz="2800" b="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a small project</a:t>
            </a:r>
            <a:r>
              <a:rPr lang="zh-CN" altLang="en-US" sz="2800" b="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（</a:t>
            </a:r>
            <a:r>
              <a:rPr lang="en-US" altLang="zh-CN" sz="2800" b="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4-5</a:t>
            </a:r>
            <a:r>
              <a:rPr lang="zh-CN" altLang="en-US" sz="2800" b="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人一组）</a:t>
            </a:r>
            <a:endParaRPr lang="en-US" altLang="zh-CN" sz="2800" b="0" dirty="0">
              <a:latin typeface="Times New Roman" panose="02020603050405020304" pitchFamily="18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Class Attendance</a:t>
            </a:r>
            <a:r>
              <a:rPr lang="en-US" altLang="zh-CN" sz="2800" b="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: </a:t>
            </a:r>
            <a:r>
              <a:rPr lang="zh-CN" altLang="en-US" sz="2800" b="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？</a:t>
            </a:r>
            <a:r>
              <a:rPr lang="en-US" altLang="zh-CN" sz="2800" b="0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%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566555" y="458670"/>
            <a:ext cx="28384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Score policy</a:t>
            </a:r>
            <a:endParaRPr lang="zh-CN" altLang="en-US" sz="4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2" name="灯片编号占位符 1"/>
          <p:cNvSpPr>
            <a:spLocks noGrp="1"/>
          </p:cNvSpPr>
          <p:nvPr>
            <p:ph type="sldNum" sz="quarter" idx="10"/>
          </p:nvPr>
        </p:nvSpPr>
        <p:spPr>
          <a:xfrm>
            <a:off x="8532813" y="6443663"/>
            <a:ext cx="450850" cy="296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6F73217-75C0-43D8-B88F-4525187DC81E}" type="slidenum">
              <a:rPr lang="zh-CN" altLang="en-US" sz="1200"/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zh-CN" sz="1200"/>
          </a:p>
        </p:txBody>
      </p:sp>
    </p:spTree>
  </p:cSld>
  <p:clrMapOvr>
    <a:masterClrMapping/>
  </p:clrMapOvr>
  <p:transition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431800" y="2019300"/>
            <a:ext cx="8101013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Times New Roman" panose="02020603050405020304" pitchFamily="18" charset="0"/>
              </a:rPr>
              <a:t>充分理解软件工程的概念、原理和典型的方法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Times New Roman" panose="02020603050405020304" pitchFamily="18" charset="0"/>
              </a:rPr>
              <a:t>掌握软件项目的设计方法以及管理技术</a:t>
            </a:r>
          </a:p>
          <a:p>
            <a:pPr eaLnBrk="1" hangingPunct="1">
              <a:lnSpc>
                <a:spcPct val="140000"/>
              </a:lnSpc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latin typeface="Times New Roman" panose="02020603050405020304" pitchFamily="18" charset="0"/>
              </a:rPr>
              <a:t>学会用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工程</a:t>
            </a:r>
            <a:r>
              <a:rPr lang="zh-CN" altLang="en-US" sz="2400" dirty="0">
                <a:latin typeface="Times New Roman" panose="02020603050405020304" pitchFamily="18" charset="0"/>
              </a:rPr>
              <a:t>和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规范</a:t>
            </a:r>
            <a:r>
              <a:rPr lang="zh-CN" altLang="en-US" sz="2400" dirty="0">
                <a:latin typeface="Times New Roman" panose="02020603050405020304" pitchFamily="18" charset="0"/>
              </a:rPr>
              <a:t>的方法设计和开发软件</a:t>
            </a:r>
          </a:p>
          <a:p>
            <a:pPr eaLnBrk="1" hangingPunct="1">
              <a:lnSpc>
                <a:spcPct val="140000"/>
              </a:lnSpc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 dirty="0"/>
              <a:t>培养学生工程素质和团队精神，</a:t>
            </a:r>
            <a:r>
              <a:rPr lang="zh-CN" altLang="en-US" sz="2400" dirty="0">
                <a:latin typeface="Times New Roman" panose="02020603050405020304" pitchFamily="18" charset="0"/>
              </a:rPr>
              <a:t>消除个人神秘技巧和软件开发单干</a:t>
            </a: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521550" y="368660"/>
            <a:ext cx="4300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课程教学主要目的</a:t>
            </a:r>
          </a:p>
        </p:txBody>
      </p:sp>
      <p:sp>
        <p:nvSpPr>
          <p:cNvPr id="13316" name="灯片编号占位符 1"/>
          <p:cNvSpPr>
            <a:spLocks noGrp="1"/>
          </p:cNvSpPr>
          <p:nvPr>
            <p:ph type="sldNum" sz="quarter" idx="10"/>
          </p:nvPr>
        </p:nvSpPr>
        <p:spPr>
          <a:xfrm>
            <a:off x="8532813" y="6443663"/>
            <a:ext cx="450850" cy="296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F6FF972-4EA3-4E58-8DC6-74DF7A0C5D52}" type="slidenum">
              <a:rPr lang="zh-CN" altLang="en-US" sz="1200"/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zh-CN" sz="1200" dirty="0"/>
          </a:p>
        </p:txBody>
      </p:sp>
    </p:spTree>
  </p:cSld>
  <p:clrMapOvr>
    <a:masterClrMapping/>
  </p:clrMapOvr>
  <p:transition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836613" y="1719263"/>
            <a:ext cx="8307387" cy="375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examination </a:t>
            </a: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summary for many computer course</a:t>
            </a: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computer specialty level </a:t>
            </a: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graduation thesis, graduation project</a:t>
            </a: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interview in recruitment</a:t>
            </a: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……</a:t>
            </a:r>
            <a:endParaRPr lang="en-US" altLang="zh-CN" sz="2800">
              <a:latin typeface="Arial" panose="020B0604020202020204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10245" y="368660"/>
            <a:ext cx="32416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课程的重要性</a:t>
            </a:r>
          </a:p>
        </p:txBody>
      </p:sp>
      <p:sp>
        <p:nvSpPr>
          <p:cNvPr id="14340" name="灯片编号占位符 1"/>
          <p:cNvSpPr>
            <a:spLocks noGrp="1"/>
          </p:cNvSpPr>
          <p:nvPr>
            <p:ph type="sldNum" sz="quarter" idx="10"/>
          </p:nvPr>
        </p:nvSpPr>
        <p:spPr>
          <a:xfrm>
            <a:off x="8532813" y="6443663"/>
            <a:ext cx="450850" cy="296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43DC597-F845-41FD-B7DC-B7034B93B401}" type="slidenum">
              <a:rPr lang="zh-CN" altLang="en-US" sz="1200"/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zh-CN" sz="1200"/>
          </a:p>
        </p:txBody>
      </p:sp>
    </p:spTree>
  </p:cSld>
  <p:clrMapOvr>
    <a:masterClrMapping/>
  </p:clrMapOvr>
  <p:transition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522288" y="1673225"/>
            <a:ext cx="7470775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AutoNum type="circleNumDbPlain"/>
            </a:pPr>
            <a:r>
              <a:rPr lang="en-US" altLang="zh-CN"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of SE</a:t>
            </a:r>
          </a:p>
          <a:p>
            <a:pPr eaLnBrk="1" hangingPunct="1">
              <a:spcBef>
                <a:spcPct val="50000"/>
              </a:spcBef>
              <a:buClrTx/>
              <a:buFontTx/>
              <a:buAutoNum type="circleNumDbPlain"/>
            </a:pPr>
            <a:r>
              <a:rPr lang="en-US" altLang="zh-CN"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Feasibility study </a:t>
            </a:r>
          </a:p>
          <a:p>
            <a:pPr eaLnBrk="1" hangingPunct="1">
              <a:spcBef>
                <a:spcPct val="50000"/>
              </a:spcBef>
              <a:buClrTx/>
              <a:buFontTx/>
              <a:buAutoNum type="circleNumDbPlain"/>
            </a:pPr>
            <a:r>
              <a:rPr lang="en-US" altLang="zh-CN" sz="240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 Requirements</a:t>
            </a:r>
          </a:p>
          <a:p>
            <a:pPr eaLnBrk="1" hangingPunct="1">
              <a:spcBef>
                <a:spcPct val="50000"/>
              </a:spcBef>
              <a:buClrTx/>
              <a:buFontTx/>
              <a:buAutoNum type="circleNumDbPlain"/>
            </a:pPr>
            <a:r>
              <a:rPr lang="en-US" altLang="zh-CN" sz="240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 design</a:t>
            </a:r>
          </a:p>
          <a:p>
            <a:pPr eaLnBrk="1" hangingPunct="1">
              <a:spcBef>
                <a:spcPct val="50000"/>
              </a:spcBef>
              <a:buClrTx/>
              <a:buFontTx/>
              <a:buAutoNum type="circleNumDbPlain"/>
            </a:pPr>
            <a:r>
              <a:rPr lang="en-US" altLang="zh-CN"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Detailed design</a:t>
            </a:r>
          </a:p>
          <a:p>
            <a:pPr eaLnBrk="1" hangingPunct="1">
              <a:spcBef>
                <a:spcPct val="50000"/>
              </a:spcBef>
              <a:buClrTx/>
              <a:buFontTx/>
              <a:buAutoNum type="circleNumDbPlain"/>
            </a:pPr>
            <a:r>
              <a:rPr lang="en-US" altLang="zh-CN"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Coding</a:t>
            </a:r>
          </a:p>
          <a:p>
            <a:pPr eaLnBrk="1" hangingPunct="1">
              <a:spcBef>
                <a:spcPct val="50000"/>
              </a:spcBef>
              <a:buClrTx/>
              <a:buFontTx/>
              <a:buAutoNum type="circleNumDbPlain"/>
            </a:pPr>
            <a:r>
              <a:rPr lang="en-US" altLang="zh-CN" sz="240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Testing</a:t>
            </a:r>
          </a:p>
          <a:p>
            <a:pPr eaLnBrk="1" hangingPunct="1">
              <a:spcBef>
                <a:spcPct val="50000"/>
              </a:spcBef>
              <a:buClrTx/>
              <a:buFontTx/>
              <a:buAutoNum type="circleNumDbPlain"/>
            </a:pPr>
            <a:r>
              <a:rPr lang="en-US" altLang="zh-CN"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Maintenance</a:t>
            </a:r>
          </a:p>
          <a:p>
            <a:pPr eaLnBrk="1" hangingPunct="1">
              <a:spcBef>
                <a:spcPct val="50000"/>
              </a:spcBef>
              <a:buClrTx/>
              <a:buFontTx/>
              <a:buAutoNum type="circleNumDbPlain"/>
            </a:pPr>
            <a:r>
              <a:rPr lang="en-US" altLang="zh-CN"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565150" y="503238"/>
            <a:ext cx="32416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课程内容安排</a:t>
            </a:r>
            <a:endParaRPr lang="en-US" altLang="zh-CN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364" name="灯片编号占位符 1"/>
          <p:cNvSpPr>
            <a:spLocks noGrp="1"/>
          </p:cNvSpPr>
          <p:nvPr>
            <p:ph type="sldNum" sz="quarter" idx="10"/>
          </p:nvPr>
        </p:nvSpPr>
        <p:spPr>
          <a:xfrm>
            <a:off x="8532813" y="6443663"/>
            <a:ext cx="450850" cy="296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71D8D4C-37C5-47C5-9A18-5D65E363D4D7}" type="slidenum">
              <a:rPr lang="zh-CN" altLang="en-US" sz="1200"/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zh-CN" sz="1200"/>
          </a:p>
        </p:txBody>
      </p:sp>
    </p:spTree>
  </p:cSld>
  <p:clrMapOvr>
    <a:masterClrMapping/>
  </p:clrMapOvr>
  <p:transition>
    <p:pull/>
  </p:transition>
</p:sld>
</file>

<file path=ppt/theme/theme1.xml><?xml version="1.0" encoding="utf-8"?>
<a:theme xmlns:a="http://schemas.openxmlformats.org/drawingml/2006/main" name="2_Profile">
  <a:themeElements>
    <a:clrScheme name="2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2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rofile">
  <a:themeElements>
    <a:clrScheme name="3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3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4_Profil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7262</TotalTime>
  <Pages>0</Pages>
  <Words>933</Words>
  <Characters>0</Characters>
  <Application>Microsoft Office PowerPoint</Application>
  <DocSecurity>0</DocSecurity>
  <PresentationFormat>全屏显示(4:3)</PresentationFormat>
  <Lines>0</Lines>
  <Paragraphs>145</Paragraphs>
  <Slides>17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 Unicode MS</vt:lpstr>
      <vt:lpstr>黑体</vt:lpstr>
      <vt:lpstr>华文琥珀</vt:lpstr>
      <vt:lpstr>宋体</vt:lpstr>
      <vt:lpstr>Arial</vt:lpstr>
      <vt:lpstr>Calibri</vt:lpstr>
      <vt:lpstr>Cambria</vt:lpstr>
      <vt:lpstr>Times New Roman</vt:lpstr>
      <vt:lpstr>Verdana</vt:lpstr>
      <vt:lpstr>Wingdings</vt:lpstr>
      <vt:lpstr>2_Profile</vt:lpstr>
      <vt:lpstr>3_Profile</vt:lpstr>
      <vt:lpstr>4_Profile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HP</cp:lastModifiedBy>
  <cp:revision>834</cp:revision>
  <cp:lastPrinted>1899-12-30T00:00:00Z</cp:lastPrinted>
  <dcterms:created xsi:type="dcterms:W3CDTF">2008-08-06T12:32:32Z</dcterms:created>
  <dcterms:modified xsi:type="dcterms:W3CDTF">2024-09-01T11:34:10Z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2052-6.3.0.1705</vt:lpwstr>
  </property>
</Properties>
</file>